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68" r:id="rId2"/>
    <p:sldId id="266" r:id="rId3"/>
    <p:sldId id="257" r:id="rId4"/>
    <p:sldId id="258" r:id="rId5"/>
    <p:sldId id="259" r:id="rId6"/>
    <p:sldId id="267" r:id="rId7"/>
    <p:sldId id="263" r:id="rId8"/>
    <p:sldId id="261" r:id="rId9"/>
    <p:sldId id="260" r:id="rId10"/>
    <p:sldId id="264" r:id="rId11"/>
    <p:sldId id="265" r:id="rId12"/>
    <p:sldId id="262"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Lst>
  <p:sldSz cx="9144000" cy="5715000" type="screen16x1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145" d="100"/>
          <a:sy n="145" d="100"/>
        </p:scale>
        <p:origin x="-570" y="-90"/>
      </p:cViewPr>
      <p:guideLst>
        <p:guide orient="horz" pos="180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3960105"/>
            <a:ext cx="9144000" cy="176080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30" y="0"/>
            <a:ext cx="3038475"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2781300"/>
            <a:ext cx="6480048" cy="191770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287343"/>
            <a:ext cx="6480048" cy="14605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28867"/>
            <a:ext cx="2057400" cy="487627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28867"/>
            <a:ext cx="6019800" cy="48762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3960105"/>
            <a:ext cx="9144000" cy="176080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30" y="0"/>
            <a:ext cx="3038475"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2986533"/>
            <a:ext cx="6629400" cy="1521969"/>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071502"/>
            <a:ext cx="6629400" cy="888907"/>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7467600" cy="9525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333500"/>
            <a:ext cx="3657600" cy="3771636"/>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333500"/>
            <a:ext cx="3657600" cy="3771636"/>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7542"/>
            <a:ext cx="8229600" cy="9525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4572000"/>
            <a:ext cx="4040188" cy="6985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30" y="4572000"/>
            <a:ext cx="4041775" cy="6985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264094"/>
            <a:ext cx="4040188" cy="328480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30" y="1264094"/>
            <a:ext cx="4041775" cy="328480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7470648" cy="9525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8" name="Slide Number Placeholder 7"/>
          <p:cNvSpPr>
            <a:spLocks noGrp="1"/>
          </p:cNvSpPr>
          <p:nvPr>
            <p:ph type="sldNum" sz="quarter" idx="11"/>
          </p:nvPr>
        </p:nvSpPr>
        <p:spPr/>
        <p:txBody>
          <a:bodyPr/>
          <a:lstStyle/>
          <a:p>
            <a:fld id="{C408A87B-82FB-4D4B-A455-8F7EDE7849B2}"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transition spd="med" advTm="12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987940"/>
            <a:ext cx="3200400" cy="608542"/>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78687"/>
            <a:ext cx="2743200" cy="7620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651000"/>
            <a:ext cx="7086600" cy="3175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C8C2BE3-AD83-4DF6-B4D3-53778E0E401C}" type="datetimeFigureOut">
              <a:rPr lang="en-US" smtClean="0"/>
              <a:pPr/>
              <a:t>10/25/2010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5351722"/>
            <a:ext cx="762000" cy="304271"/>
          </a:xfrm>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421424"/>
            <a:ext cx="3053868" cy="1044840"/>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849923"/>
            <a:ext cx="4114800" cy="34290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498971"/>
            <a:ext cx="3053866" cy="2219568"/>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5351722"/>
            <a:ext cx="2133600" cy="304271"/>
          </a:xfrm>
        </p:spPr>
        <p:txBody>
          <a:bodyPr/>
          <a:lstStyle/>
          <a:p>
            <a:fld id="{7C8C2BE3-AD83-4DF6-B4D3-53778E0E401C}" type="datetimeFigureOut">
              <a:rPr lang="en-US" smtClean="0"/>
              <a:pPr/>
              <a:t>10/25/2010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408A87B-82FB-4D4B-A455-8F7EDE7849B2}" type="slidenum">
              <a:rPr lang="en-US" smtClean="0"/>
              <a:pPr/>
              <a:t>‹#›</a:t>
            </a:fld>
            <a:endParaRPr lang="en-US"/>
          </a:p>
        </p:txBody>
      </p:sp>
    </p:spTree>
  </p:cSld>
  <p:clrMapOvr>
    <a:masterClrMapping/>
  </p:clrMapOvr>
  <p:transition spd="med" advTm="12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3960105"/>
            <a:ext cx="9144000" cy="176080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5715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28865"/>
            <a:ext cx="7467600" cy="9525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333500"/>
            <a:ext cx="7467600" cy="3771636"/>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5351722"/>
            <a:ext cx="2133600" cy="304271"/>
          </a:xfrm>
          <a:prstGeom prst="rect">
            <a:avLst/>
          </a:prstGeom>
        </p:spPr>
        <p:txBody>
          <a:bodyPr vert="horz" bIns="0" anchor="b"/>
          <a:lstStyle>
            <a:lvl1pPr algn="l" eaLnBrk="1" latinLnBrk="0" hangingPunct="1">
              <a:defRPr kumimoji="0" sz="1000">
                <a:solidFill>
                  <a:schemeClr val="tx2">
                    <a:shade val="50000"/>
                  </a:schemeClr>
                </a:solidFill>
              </a:defRPr>
            </a:lvl1pPr>
          </a:lstStyle>
          <a:p>
            <a:fld id="{7C8C2BE3-AD83-4DF6-B4D3-53778E0E401C}" type="datetimeFigureOut">
              <a:rPr lang="en-US" smtClean="0"/>
              <a:pPr/>
              <a:t>10/25/2010</a:t>
            </a:fld>
            <a:endParaRPr lang="en-US"/>
          </a:p>
        </p:txBody>
      </p:sp>
      <p:sp>
        <p:nvSpPr>
          <p:cNvPr id="22" name="Footer Placeholder 21"/>
          <p:cNvSpPr>
            <a:spLocks noGrp="1"/>
          </p:cNvSpPr>
          <p:nvPr>
            <p:ph type="ftr" sz="quarter" idx="3"/>
          </p:nvPr>
        </p:nvSpPr>
        <p:spPr>
          <a:xfrm>
            <a:off x="3124200" y="5351722"/>
            <a:ext cx="2895600" cy="304271"/>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5351722"/>
            <a:ext cx="762000" cy="304271"/>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C408A87B-82FB-4D4B-A455-8F7EDE7849B2}"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spd="med" advTm="12000">
    <p:fade/>
  </p:transition>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7.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4.png"/><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3.png"/><Relationship Id="rId7" Type="http://schemas.openxmlformats.org/officeDocument/2006/relationships/image" Target="../media/image4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45.png"/><Relationship Id="rId4" Type="http://schemas.openxmlformats.org/officeDocument/2006/relationships/image" Target="../media/image44.png"/><Relationship Id="rId9" Type="http://schemas.openxmlformats.org/officeDocument/2006/relationships/image" Target="../media/image4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49.png"/><Relationship Id="rId7"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33.png"/><Relationship Id="rId9" Type="http://schemas.openxmlformats.org/officeDocument/2006/relationships/image" Target="../media/image48.png"/></Relationships>
</file>

<file path=ppt/slides/_rels/slide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34.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4.png"/><Relationship Id="rId5" Type="http://schemas.openxmlformats.org/officeDocument/2006/relationships/image" Target="../media/image33.png"/><Relationship Id="rId4" Type="http://schemas.openxmlformats.org/officeDocument/2006/relationships/image" Target="../media/image34.pn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7.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8.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9.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61.png"/><Relationship Id="rId4" Type="http://schemas.openxmlformats.org/officeDocument/2006/relationships/image" Target="../media/image60.png"/></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7.pn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0844" y="400033"/>
            <a:ext cx="6480048" cy="671517"/>
          </a:xfrm>
        </p:spPr>
        <p:txBody>
          <a:bodyPr>
            <a:normAutofit fontScale="90000"/>
          </a:bodyPr>
          <a:lstStyle/>
          <a:p>
            <a:pPr algn="l"/>
            <a:r>
              <a:rPr lang="en-GB" dirty="0" smtClean="0"/>
              <a:t>Ecotechnics</a:t>
            </a:r>
            <a:endParaRPr lang="en-US" dirty="0"/>
          </a:p>
        </p:txBody>
      </p:sp>
      <p:sp>
        <p:nvSpPr>
          <p:cNvPr id="8" name="TextBox 7"/>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9" name="Picture 8"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6" name="Picture 5" descr="banners_sept1_new.png"/>
          <p:cNvPicPr>
            <a:picLocks noChangeAspect="1"/>
          </p:cNvPicPr>
          <p:nvPr/>
        </p:nvPicPr>
        <p:blipFill>
          <a:blip r:embed="rId3"/>
          <a:stretch>
            <a:fillRect/>
          </a:stretch>
        </p:blipFill>
        <p:spPr>
          <a:xfrm>
            <a:off x="-214347" y="714360"/>
            <a:ext cx="9358347" cy="5264070"/>
          </a:xfrm>
          <a:prstGeom prst="rect">
            <a:avLst/>
          </a:prstGeom>
        </p:spPr>
      </p:pic>
    </p:spTree>
  </p:cSld>
  <p:clrMapOvr>
    <a:masterClrMapping/>
  </p:clrMapOvr>
  <p:transition spd="med"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ir_COOLed_diamond_pg1.png"/>
          <p:cNvPicPr>
            <a:picLocks noChangeAspect="1"/>
          </p:cNvPicPr>
          <p:nvPr/>
        </p:nvPicPr>
        <p:blipFill>
          <a:blip r:embed="rId2" cstate="print"/>
          <a:stretch>
            <a:fillRect/>
          </a:stretch>
        </p:blipFill>
        <p:spPr>
          <a:xfrm>
            <a:off x="357158" y="857236"/>
            <a:ext cx="5065928" cy="4357698"/>
          </a:xfrm>
          <a:prstGeom prst="rect">
            <a:avLst/>
          </a:prstGeom>
          <a:effectLst>
            <a:outerShdw blurRad="50800" dist="38100" dir="2700000" algn="tl" rotWithShape="0">
              <a:prstClr val="black">
                <a:alpha val="40000"/>
              </a:prstClr>
            </a:outerShdw>
          </a:effectLst>
        </p:spPr>
      </p:pic>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Air-cooled diamond</a:t>
            </a:r>
            <a:endParaRPr lang="en-US" sz="3200" dirty="0"/>
          </a:p>
        </p:txBody>
      </p:sp>
      <p:sp>
        <p:nvSpPr>
          <p:cNvPr id="5" name="TextBox 4"/>
          <p:cNvSpPr txBox="1"/>
          <p:nvPr/>
        </p:nvSpPr>
        <p:spPr>
          <a:xfrm>
            <a:off x="428596" y="833423"/>
            <a:ext cx="2151551" cy="369332"/>
          </a:xfrm>
          <a:prstGeom prst="rect">
            <a:avLst/>
          </a:prstGeom>
          <a:noFill/>
        </p:spPr>
        <p:txBody>
          <a:bodyPr wrap="none" rtlCol="0">
            <a:spAutoFit/>
          </a:bodyPr>
          <a:lstStyle/>
          <a:p>
            <a:r>
              <a:rPr lang="en-GB" dirty="0" smtClean="0"/>
              <a:t>Example set up “A”</a:t>
            </a:r>
            <a:endParaRPr lang="en-US" dirty="0"/>
          </a:p>
        </p:txBody>
      </p:sp>
      <p:sp>
        <p:nvSpPr>
          <p:cNvPr id="16" name="TextBox 15"/>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9" name="Picture 8" descr="ecotachnics_logo_23aug.png"/>
          <p:cNvPicPr>
            <a:picLocks noChangeAspect="1"/>
          </p:cNvPicPr>
          <p:nvPr/>
        </p:nvPicPr>
        <p:blipFill>
          <a:blip r:embed="rId3"/>
          <a:stretch>
            <a:fillRect/>
          </a:stretch>
        </p:blipFill>
        <p:spPr>
          <a:xfrm>
            <a:off x="6848598" y="166794"/>
            <a:ext cx="3224128" cy="360143"/>
          </a:xfrm>
          <a:prstGeom prst="rect">
            <a:avLst/>
          </a:prstGeom>
        </p:spPr>
      </p:pic>
      <p:pic>
        <p:nvPicPr>
          <p:cNvPr id="14" name="Picture 13" descr="air_cooled-diamond_badge.png"/>
          <p:cNvPicPr>
            <a:picLocks noChangeAspect="1"/>
          </p:cNvPicPr>
          <p:nvPr/>
        </p:nvPicPr>
        <p:blipFill>
          <a:blip r:embed="rId4" cstate="print"/>
          <a:stretch>
            <a:fillRect/>
          </a:stretch>
        </p:blipFill>
        <p:spPr>
          <a:xfrm>
            <a:off x="6643702" y="4214822"/>
            <a:ext cx="1967488" cy="1222250"/>
          </a:xfrm>
          <a:prstGeom prst="rect">
            <a:avLst/>
          </a:prstGeom>
          <a:effectLst>
            <a:outerShdw blurRad="50800" dist="38100" dir="2700000" algn="tl" rotWithShape="0">
              <a:prstClr val="black">
                <a:alpha val="40000"/>
              </a:prstClr>
            </a:outerShdw>
          </a:effectLst>
        </p:spPr>
      </p:pic>
      <p:pic>
        <p:nvPicPr>
          <p:cNvPr id="19" name="Picture 18" descr="aircooled_diamong_cam5_crop_june17th_001.png"/>
          <p:cNvPicPr>
            <a:picLocks noChangeAspect="1"/>
          </p:cNvPicPr>
          <p:nvPr/>
        </p:nvPicPr>
        <p:blipFill>
          <a:blip r:embed="rId5" cstate="print"/>
          <a:stretch>
            <a:fillRect/>
          </a:stretch>
        </p:blipFill>
        <p:spPr>
          <a:xfrm>
            <a:off x="6572264" y="2500310"/>
            <a:ext cx="1857368" cy="1857368"/>
          </a:xfrm>
          <a:prstGeom prst="rect">
            <a:avLst/>
          </a:prstGeom>
          <a:effectLst>
            <a:outerShdw blurRad="50800" dist="38100" dir="2700000" algn="tl" rotWithShape="0">
              <a:prstClr val="black">
                <a:alpha val="40000"/>
              </a:prstClr>
            </a:outerShdw>
          </a:effectLst>
        </p:spPr>
      </p:pic>
    </p:spTree>
  </p:cSld>
  <p:clrMapOvr>
    <a:masterClrMapping/>
  </p:clrMapOvr>
  <p:transition spd="med" advTm="6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Air-cooled diamond</a:t>
            </a:r>
            <a:endParaRPr lang="en-US" sz="3200" dirty="0"/>
          </a:p>
        </p:txBody>
      </p:sp>
      <p:sp>
        <p:nvSpPr>
          <p:cNvPr id="5" name="TextBox 4"/>
          <p:cNvSpPr txBox="1"/>
          <p:nvPr/>
        </p:nvSpPr>
        <p:spPr>
          <a:xfrm>
            <a:off x="428596" y="833423"/>
            <a:ext cx="2146742" cy="369332"/>
          </a:xfrm>
          <a:prstGeom prst="rect">
            <a:avLst/>
          </a:prstGeom>
          <a:noFill/>
        </p:spPr>
        <p:txBody>
          <a:bodyPr wrap="none" rtlCol="0">
            <a:spAutoFit/>
          </a:bodyPr>
          <a:lstStyle/>
          <a:p>
            <a:r>
              <a:rPr lang="en-GB" dirty="0" smtClean="0"/>
              <a:t>Example set up “B”</a:t>
            </a:r>
            <a:endParaRPr lang="en-US" dirty="0"/>
          </a:p>
        </p:txBody>
      </p:sp>
      <p:sp>
        <p:nvSpPr>
          <p:cNvPr id="16" name="TextBox 15"/>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9" name="Picture 8"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5" name="Picture 14" descr="air_cooled-diamond_badge.png"/>
          <p:cNvPicPr>
            <a:picLocks noChangeAspect="1"/>
          </p:cNvPicPr>
          <p:nvPr/>
        </p:nvPicPr>
        <p:blipFill>
          <a:blip r:embed="rId3" cstate="print"/>
          <a:stretch>
            <a:fillRect/>
          </a:stretch>
        </p:blipFill>
        <p:spPr>
          <a:xfrm>
            <a:off x="6643702" y="4214822"/>
            <a:ext cx="1967488" cy="1222250"/>
          </a:xfrm>
          <a:prstGeom prst="rect">
            <a:avLst/>
          </a:prstGeom>
          <a:effectLst>
            <a:outerShdw blurRad="50800" dist="38100" dir="2700000" algn="tl" rotWithShape="0">
              <a:prstClr val="black">
                <a:alpha val="40000"/>
              </a:prstClr>
            </a:outerShdw>
          </a:effectLst>
        </p:spPr>
      </p:pic>
      <p:pic>
        <p:nvPicPr>
          <p:cNvPr id="8" name="Picture 7" descr="air_COOLed_diamond_pg2.png"/>
          <p:cNvPicPr>
            <a:picLocks noChangeAspect="1"/>
          </p:cNvPicPr>
          <p:nvPr/>
        </p:nvPicPr>
        <p:blipFill>
          <a:blip r:embed="rId4" cstate="print"/>
          <a:stretch>
            <a:fillRect/>
          </a:stretch>
        </p:blipFill>
        <p:spPr>
          <a:xfrm>
            <a:off x="142844" y="1071550"/>
            <a:ext cx="6575542" cy="4143384"/>
          </a:xfrm>
          <a:prstGeom prst="rect">
            <a:avLst/>
          </a:prstGeom>
          <a:effectLst>
            <a:outerShdw blurRad="50800" dist="38100" dir="2700000" algn="tl" rotWithShape="0">
              <a:prstClr val="black">
                <a:alpha val="40000"/>
              </a:prstClr>
            </a:outerShdw>
          </a:effectLst>
        </p:spPr>
      </p:pic>
      <p:pic>
        <p:nvPicPr>
          <p:cNvPr id="12" name="Picture 11" descr="aircooled_diamong_cam5_crop_june17th_001.png"/>
          <p:cNvPicPr>
            <a:picLocks noChangeAspect="1"/>
          </p:cNvPicPr>
          <p:nvPr/>
        </p:nvPicPr>
        <p:blipFill>
          <a:blip r:embed="rId5" cstate="print"/>
          <a:stretch>
            <a:fillRect/>
          </a:stretch>
        </p:blipFill>
        <p:spPr>
          <a:xfrm>
            <a:off x="6572264" y="2500310"/>
            <a:ext cx="1857368" cy="1857368"/>
          </a:xfrm>
          <a:prstGeom prst="rect">
            <a:avLst/>
          </a:prstGeom>
          <a:effectLst>
            <a:outerShdw blurRad="50800" dist="38100" dir="2700000" algn="tl" rotWithShape="0">
              <a:prstClr val="black">
                <a:alpha val="40000"/>
              </a:prstClr>
            </a:outerShdw>
          </a:effectLst>
        </p:spPr>
      </p:pic>
    </p:spTree>
  </p:cSld>
  <p:clrMapOvr>
    <a:masterClrMapping/>
  </p:clrMapOvr>
  <p:transition spd="med" advTm="6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Eco-Light Reflectors</a:t>
            </a:r>
            <a:endParaRPr lang="en-US" sz="3200" dirty="0"/>
          </a:p>
        </p:txBody>
      </p:sp>
      <p:sp>
        <p:nvSpPr>
          <p:cNvPr id="5" name="TextBox 4"/>
          <p:cNvSpPr txBox="1"/>
          <p:nvPr/>
        </p:nvSpPr>
        <p:spPr>
          <a:xfrm>
            <a:off x="428596" y="833423"/>
            <a:ext cx="1107996" cy="369332"/>
          </a:xfrm>
          <a:prstGeom prst="rect">
            <a:avLst/>
          </a:prstGeom>
          <a:noFill/>
        </p:spPr>
        <p:txBody>
          <a:bodyPr wrap="none" rtlCol="0">
            <a:spAutoFit/>
          </a:bodyPr>
          <a:lstStyle/>
          <a:p>
            <a:r>
              <a:rPr lang="en-GB" dirty="0" smtClean="0"/>
              <a:t>Reflector</a:t>
            </a:r>
            <a:endParaRPr lang="en-US" dirty="0"/>
          </a:p>
        </p:txBody>
      </p:sp>
      <p:sp>
        <p:nvSpPr>
          <p:cNvPr id="6" name="TextBox 5"/>
          <p:cNvSpPr txBox="1"/>
          <p:nvPr/>
        </p:nvSpPr>
        <p:spPr>
          <a:xfrm>
            <a:off x="428596" y="1099786"/>
            <a:ext cx="6572296" cy="2031325"/>
          </a:xfrm>
          <a:prstGeom prst="rect">
            <a:avLst/>
          </a:prstGeom>
          <a:noFill/>
        </p:spPr>
        <p:txBody>
          <a:bodyPr wrap="square" rtlCol="0">
            <a:spAutoFit/>
          </a:bodyPr>
          <a:lstStyle/>
          <a:p>
            <a:r>
              <a:rPr lang="en-US" sz="1400" dirty="0" smtClean="0"/>
              <a:t>The new Eco-light Reflector has been designed specifically for use with Eco friendly energy saving CFL lamps. </a:t>
            </a:r>
          </a:p>
          <a:p>
            <a:endParaRPr lang="en-US" sz="1400" dirty="0" smtClean="0"/>
          </a:p>
          <a:p>
            <a:r>
              <a:rPr lang="en-US" sz="1400" dirty="0" smtClean="0"/>
              <a:t>The Eco-light Reflector comes pre-wired with </a:t>
            </a:r>
          </a:p>
          <a:p>
            <a:r>
              <a:rPr lang="en-US" sz="1400" dirty="0" smtClean="0"/>
              <a:t>a 4 </a:t>
            </a:r>
            <a:r>
              <a:rPr lang="en-US" sz="1400" dirty="0" err="1" smtClean="0"/>
              <a:t>metre</a:t>
            </a:r>
            <a:r>
              <a:rPr lang="en-US" sz="1400" dirty="0" smtClean="0"/>
              <a:t> cable and 13 Amp UK plug. </a:t>
            </a:r>
          </a:p>
          <a:p>
            <a:endParaRPr lang="en-US" sz="1400" dirty="0" smtClean="0"/>
          </a:p>
          <a:p>
            <a:r>
              <a:rPr lang="en-US" sz="1400" dirty="0" smtClean="0"/>
              <a:t>Highly reflective hammered material is used </a:t>
            </a:r>
          </a:p>
          <a:p>
            <a:r>
              <a:rPr lang="en-US" sz="1400" dirty="0" smtClean="0"/>
              <a:t>in the construction along with 3-D optical </a:t>
            </a:r>
          </a:p>
          <a:p>
            <a:r>
              <a:rPr lang="en-US" sz="1400" dirty="0" smtClean="0"/>
              <a:t>design for excellent light distribution.</a:t>
            </a:r>
            <a:endParaRPr lang="en-US" sz="1400" dirty="0"/>
          </a:p>
        </p:txBody>
      </p:sp>
      <p:sp>
        <p:nvSpPr>
          <p:cNvPr id="13" name="TextBox 12"/>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0" name="Picture 9"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2" name="Picture 11" descr="eco_light_reflector_75mm_image_cutout.png"/>
          <p:cNvPicPr>
            <a:picLocks noChangeAspect="1"/>
          </p:cNvPicPr>
          <p:nvPr/>
        </p:nvPicPr>
        <p:blipFill>
          <a:blip r:embed="rId3"/>
          <a:stretch>
            <a:fillRect/>
          </a:stretch>
        </p:blipFill>
        <p:spPr>
          <a:xfrm>
            <a:off x="3786182" y="1500178"/>
            <a:ext cx="4779100" cy="3907584"/>
          </a:xfrm>
          <a:prstGeom prst="rect">
            <a:avLst/>
          </a:prstGeom>
          <a:effectLst>
            <a:outerShdw blurRad="50800" dist="38100" dir="2700000" algn="tl" rotWithShape="0">
              <a:prstClr val="black">
                <a:alpha val="40000"/>
              </a:prstClr>
            </a:outerShdw>
          </a:effectLst>
        </p:spPr>
      </p:pic>
      <p:pic>
        <p:nvPicPr>
          <p:cNvPr id="14" name="Picture 13" descr="eco_light_cutout_001.png"/>
          <p:cNvPicPr>
            <a:picLocks noChangeAspect="1"/>
          </p:cNvPicPr>
          <p:nvPr/>
        </p:nvPicPr>
        <p:blipFill>
          <a:blip r:embed="rId4" cstate="print"/>
          <a:stretch>
            <a:fillRect/>
          </a:stretch>
        </p:blipFill>
        <p:spPr>
          <a:xfrm>
            <a:off x="857224" y="3275664"/>
            <a:ext cx="2165230" cy="2010728"/>
          </a:xfrm>
          <a:prstGeom prst="rect">
            <a:avLst/>
          </a:prstGeom>
          <a:effectLst>
            <a:outerShdw blurRad="50800" dist="38100" dir="2700000" algn="tl" rotWithShape="0">
              <a:prstClr val="black">
                <a:alpha val="40000"/>
              </a:prstClr>
            </a:outerShdw>
          </a:effectLst>
        </p:spPr>
      </p:pic>
    </p:spTree>
  </p:cSld>
  <p:clrMapOvr>
    <a:masterClrMapping/>
  </p:clrMapOvr>
  <p:transition spd="med"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20844" y="400033"/>
            <a:ext cx="6480048" cy="671517"/>
          </a:xfrm>
        </p:spPr>
        <p:txBody>
          <a:bodyPr>
            <a:normAutofit fontScale="90000"/>
          </a:bodyPr>
          <a:lstStyle/>
          <a:p>
            <a:pPr algn="l"/>
            <a:r>
              <a:rPr lang="en-GB" dirty="0" smtClean="0"/>
              <a:t>Ecotechnics</a:t>
            </a:r>
            <a:endParaRPr lang="en-US" dirty="0"/>
          </a:p>
        </p:txBody>
      </p:sp>
      <p:sp>
        <p:nvSpPr>
          <p:cNvPr id="8" name="TextBox 7"/>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9" name="Picture 8"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6" name="Picture 5" descr="eco light logo.png"/>
          <p:cNvPicPr>
            <a:picLocks noChangeAspect="1"/>
          </p:cNvPicPr>
          <p:nvPr/>
        </p:nvPicPr>
        <p:blipFill>
          <a:blip r:embed="rId3"/>
          <a:stretch>
            <a:fillRect/>
          </a:stretch>
        </p:blipFill>
        <p:spPr>
          <a:xfrm>
            <a:off x="714348" y="1428740"/>
            <a:ext cx="6193549" cy="2865126"/>
          </a:xfrm>
          <a:prstGeom prst="rect">
            <a:avLst/>
          </a:prstGeom>
          <a:effectLst>
            <a:outerShdw blurRad="50800" dist="38100" dir="2700000" algn="tl" rotWithShape="0">
              <a:prstClr val="black">
                <a:alpha val="40000"/>
              </a:prstClr>
            </a:outerShdw>
          </a:effectLst>
        </p:spPr>
      </p:pic>
      <p:pic>
        <p:nvPicPr>
          <p:cNvPr id="7" name="Picture 6" descr="dual_top_normal_color.png"/>
          <p:cNvPicPr>
            <a:picLocks noChangeAspect="1"/>
          </p:cNvPicPr>
          <p:nvPr/>
        </p:nvPicPr>
        <p:blipFill>
          <a:blip r:embed="rId4"/>
          <a:stretch>
            <a:fillRect/>
          </a:stretch>
        </p:blipFill>
        <p:spPr>
          <a:xfrm rot="5400000">
            <a:off x="7222223" y="2136103"/>
            <a:ext cx="2578875" cy="1449901"/>
          </a:xfrm>
          <a:prstGeom prst="rect">
            <a:avLst/>
          </a:prstGeom>
          <a:effectLst>
            <a:outerShdw blurRad="50800" dist="38100" dir="2700000" algn="tl" rotWithShape="0">
              <a:prstClr val="black">
                <a:alpha val="40000"/>
              </a:prstClr>
            </a:outerShdw>
          </a:effectLst>
        </p:spPr>
      </p:pic>
    </p:spTree>
  </p:cSld>
  <p:clrMapOvr>
    <a:masterClrMapping/>
  </p:clrMapOvr>
  <p:transition spd="med" advTm="5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a:t>
            </a:r>
            <a:endParaRPr lang="en-US" sz="3200" dirty="0"/>
          </a:p>
        </p:txBody>
      </p:sp>
      <p:sp>
        <p:nvSpPr>
          <p:cNvPr id="7" name="TextBox 6"/>
          <p:cNvSpPr txBox="1"/>
          <p:nvPr/>
        </p:nvSpPr>
        <p:spPr>
          <a:xfrm>
            <a:off x="428601" y="833423"/>
            <a:ext cx="4010521" cy="523220"/>
          </a:xfrm>
          <a:prstGeom prst="rect">
            <a:avLst/>
          </a:prstGeom>
          <a:noFill/>
        </p:spPr>
        <p:txBody>
          <a:bodyPr wrap="none" rtlCol="0">
            <a:spAutoFit/>
          </a:bodyPr>
          <a:lstStyle/>
          <a:p>
            <a:r>
              <a:rPr lang="en-GB" sz="2800" dirty="0" smtClean="0"/>
              <a:t>CFL Lamps for growing:</a:t>
            </a:r>
            <a:endParaRPr lang="en-US" sz="2800" dirty="0"/>
          </a:p>
        </p:txBody>
      </p:sp>
      <p:sp>
        <p:nvSpPr>
          <p:cNvPr id="9" name="TextBox 8"/>
          <p:cNvSpPr txBox="1"/>
          <p:nvPr/>
        </p:nvSpPr>
        <p:spPr>
          <a:xfrm>
            <a:off x="428596" y="1331889"/>
            <a:ext cx="6858048" cy="1815882"/>
          </a:xfrm>
          <a:prstGeom prst="rect">
            <a:avLst/>
          </a:prstGeom>
          <a:noFill/>
        </p:spPr>
        <p:txBody>
          <a:bodyPr wrap="square" rtlCol="0">
            <a:spAutoFit/>
          </a:bodyPr>
          <a:lstStyle/>
          <a:p>
            <a:pPr>
              <a:buFont typeface="Arial" pitchFamily="34" charset="0"/>
              <a:buChar char="•"/>
            </a:pPr>
            <a:r>
              <a:rPr lang="en-GB" sz="1400" b="1" dirty="0" smtClean="0"/>
              <a:t> Energy Efficient</a:t>
            </a:r>
          </a:p>
          <a:p>
            <a:pPr>
              <a:buFont typeface="Arial" pitchFamily="34" charset="0"/>
              <a:buChar char="•"/>
            </a:pPr>
            <a:r>
              <a:rPr lang="en-GB" sz="1400" b="1" dirty="0" smtClean="0"/>
              <a:t> Low running cost</a:t>
            </a:r>
            <a:endParaRPr lang="en-US" sz="1400" b="1" dirty="0" smtClean="0"/>
          </a:p>
          <a:p>
            <a:pPr>
              <a:buFont typeface="Arial" pitchFamily="34" charset="0"/>
              <a:buChar char="•"/>
            </a:pPr>
            <a:r>
              <a:rPr lang="en-US" sz="1400" b="1" dirty="0" smtClean="0"/>
              <a:t> Simple to setup and use</a:t>
            </a:r>
          </a:p>
          <a:p>
            <a:pPr>
              <a:buFont typeface="Arial" pitchFamily="34" charset="0"/>
              <a:buChar char="•"/>
            </a:pPr>
            <a:r>
              <a:rPr lang="en-GB" sz="1400" b="1" dirty="0" smtClean="0"/>
              <a:t> Low temperature compared to HID lamps</a:t>
            </a:r>
            <a:endParaRPr lang="en-US" sz="1400" b="1" dirty="0" smtClean="0"/>
          </a:p>
          <a:p>
            <a:pPr>
              <a:buFont typeface="Arial" pitchFamily="34" charset="0"/>
              <a:buChar char="•"/>
            </a:pPr>
            <a:r>
              <a:rPr lang="en-US" sz="1400" b="1" dirty="0" smtClean="0"/>
              <a:t> Integrated Ballasts</a:t>
            </a:r>
          </a:p>
          <a:p>
            <a:pPr>
              <a:buFont typeface="Arial" pitchFamily="34" charset="0"/>
              <a:buChar char="•"/>
            </a:pPr>
            <a:r>
              <a:rPr lang="en-GB" sz="1400" b="1" dirty="0" smtClean="0"/>
              <a:t> Available in a range of colours</a:t>
            </a:r>
          </a:p>
          <a:p>
            <a:pPr>
              <a:buFont typeface="Arial" pitchFamily="34" charset="0"/>
              <a:buChar char="•"/>
            </a:pPr>
            <a:r>
              <a:rPr lang="en-GB" sz="1400" b="1" dirty="0" smtClean="0"/>
              <a:t> Long lasting</a:t>
            </a:r>
          </a:p>
          <a:p>
            <a:pPr>
              <a:buFont typeface="Arial" pitchFamily="34" charset="0"/>
              <a:buChar char="•"/>
            </a:pPr>
            <a:r>
              <a:rPr lang="en-GB" sz="1400" b="1" dirty="0" smtClean="0"/>
              <a:t> </a:t>
            </a:r>
            <a:r>
              <a:rPr lang="en-US" sz="1400" b="1" dirty="0" smtClean="0"/>
              <a:t>Eco-friendly</a:t>
            </a:r>
            <a:endParaRPr lang="en-GB" sz="1400" b="1" dirty="0" smtClean="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0" name="Picture 9" descr="eco_light_cutout_001.png"/>
          <p:cNvPicPr>
            <a:picLocks noChangeAspect="1"/>
          </p:cNvPicPr>
          <p:nvPr/>
        </p:nvPicPr>
        <p:blipFill>
          <a:blip r:embed="rId3" cstate="print"/>
          <a:stretch>
            <a:fillRect/>
          </a:stretch>
        </p:blipFill>
        <p:spPr>
          <a:xfrm>
            <a:off x="4429124" y="2000244"/>
            <a:ext cx="2785848" cy="2587061"/>
          </a:xfrm>
          <a:prstGeom prst="rect">
            <a:avLst/>
          </a:prstGeom>
          <a:effectLst>
            <a:outerShdw blurRad="50800" dist="38100" dir="2700000" algn="tl" rotWithShape="0">
              <a:prstClr val="black">
                <a:alpha val="40000"/>
              </a:prstClr>
            </a:outerShdw>
          </a:effectLst>
        </p:spPr>
      </p:pic>
      <p:pic>
        <p:nvPicPr>
          <p:cNvPr id="13" name="Picture 12" descr="eco light logo.png"/>
          <p:cNvPicPr>
            <a:picLocks noChangeAspect="1"/>
          </p:cNvPicPr>
          <p:nvPr/>
        </p:nvPicPr>
        <p:blipFill>
          <a:blip r:embed="rId4" cstate="print"/>
          <a:stretch>
            <a:fillRect/>
          </a:stretch>
        </p:blipFill>
        <p:spPr>
          <a:xfrm>
            <a:off x="7488772" y="4913170"/>
            <a:ext cx="1440946" cy="666579"/>
          </a:xfrm>
          <a:prstGeom prst="rect">
            <a:avLst/>
          </a:prstGeom>
        </p:spPr>
      </p:pic>
    </p:spTree>
  </p:cSld>
  <p:clrMapOvr>
    <a:masterClrMapping/>
  </p:clrMapOvr>
  <p:transition spd="med" advTm="8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 compared to HID lamps</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22" name="TextBox 21"/>
          <p:cNvSpPr txBox="1"/>
          <p:nvPr/>
        </p:nvSpPr>
        <p:spPr>
          <a:xfrm>
            <a:off x="428596" y="1018748"/>
            <a:ext cx="6357982" cy="1323439"/>
          </a:xfrm>
          <a:prstGeom prst="rect">
            <a:avLst/>
          </a:prstGeom>
          <a:noFill/>
        </p:spPr>
        <p:txBody>
          <a:bodyPr wrap="square" rtlCol="0">
            <a:spAutoFit/>
          </a:bodyPr>
          <a:lstStyle/>
          <a:p>
            <a:r>
              <a:rPr lang="en-US" sz="1600" dirty="0" smtClean="0"/>
              <a:t>CFL lamps give off very little heat, meaning you can place them close to your plants for maximum output. As the lamps are self-ballasted, you simply screw the CFL into your E40 reflector or hanger, giving you great convenience and flexibility - as well as cost savings.</a:t>
            </a:r>
          </a:p>
        </p:txBody>
      </p:sp>
      <p:pic>
        <p:nvPicPr>
          <p:cNvPr id="13" name="Picture 12" descr="3d_bulb-1.png"/>
          <p:cNvPicPr>
            <a:picLocks noChangeAspect="1"/>
          </p:cNvPicPr>
          <p:nvPr/>
        </p:nvPicPr>
        <p:blipFill>
          <a:blip r:embed="rId3"/>
          <a:stretch>
            <a:fillRect/>
          </a:stretch>
        </p:blipFill>
        <p:spPr>
          <a:xfrm>
            <a:off x="4476766" y="1928806"/>
            <a:ext cx="3095630" cy="3095630"/>
          </a:xfrm>
          <a:prstGeom prst="rect">
            <a:avLst/>
          </a:prstGeom>
          <a:effectLst>
            <a:outerShdw blurRad="50800" dist="38100" dir="2700000" algn="tl" rotWithShape="0">
              <a:prstClr val="black">
                <a:alpha val="40000"/>
              </a:prstClr>
            </a:outerShdw>
          </a:effectLst>
        </p:spPr>
      </p:pic>
      <p:pic>
        <p:nvPicPr>
          <p:cNvPr id="14" name="Picture 13" descr="3d_bulb-3.png"/>
          <p:cNvPicPr>
            <a:picLocks noChangeAspect="1"/>
          </p:cNvPicPr>
          <p:nvPr/>
        </p:nvPicPr>
        <p:blipFill>
          <a:blip r:embed="rId4"/>
          <a:stretch>
            <a:fillRect/>
          </a:stretch>
        </p:blipFill>
        <p:spPr>
          <a:xfrm>
            <a:off x="2428860" y="2119324"/>
            <a:ext cx="2667002" cy="2667002"/>
          </a:xfrm>
          <a:prstGeom prst="rect">
            <a:avLst/>
          </a:prstGeom>
          <a:effectLst>
            <a:outerShdw blurRad="50800" dist="38100" dir="2700000" algn="tl" rotWithShape="0">
              <a:prstClr val="black">
                <a:alpha val="40000"/>
              </a:prstClr>
            </a:outerShdw>
          </a:effectLst>
        </p:spPr>
      </p:pic>
      <p:pic>
        <p:nvPicPr>
          <p:cNvPr id="15" name="Picture 14" descr="3d_bulb-2.png"/>
          <p:cNvPicPr>
            <a:picLocks noChangeAspect="1"/>
          </p:cNvPicPr>
          <p:nvPr/>
        </p:nvPicPr>
        <p:blipFill>
          <a:blip r:embed="rId5"/>
          <a:stretch>
            <a:fillRect/>
          </a:stretch>
        </p:blipFill>
        <p:spPr>
          <a:xfrm>
            <a:off x="428596" y="2071682"/>
            <a:ext cx="2714644" cy="2714644"/>
          </a:xfrm>
          <a:prstGeom prst="rect">
            <a:avLst/>
          </a:prstGeom>
          <a:effectLst>
            <a:outerShdw blurRad="50800" dist="38100" dir="2700000" algn="tl" rotWithShape="0">
              <a:prstClr val="black">
                <a:alpha val="40000"/>
              </a:prstClr>
            </a:outerShdw>
          </a:effectLst>
        </p:spPr>
      </p:pic>
      <p:pic>
        <p:nvPicPr>
          <p:cNvPr id="9" name="Picture 8" descr="eco light logo.png"/>
          <p:cNvPicPr>
            <a:picLocks noChangeAspect="1"/>
          </p:cNvPicPr>
          <p:nvPr/>
        </p:nvPicPr>
        <p:blipFill>
          <a:blip r:embed="rId6" cstate="print"/>
          <a:stretch>
            <a:fillRect/>
          </a:stretch>
        </p:blipFill>
        <p:spPr>
          <a:xfrm>
            <a:off x="7488772" y="4913170"/>
            <a:ext cx="1440946" cy="666579"/>
          </a:xfrm>
          <a:prstGeom prst="rect">
            <a:avLst/>
          </a:prstGeom>
        </p:spPr>
      </p:pic>
    </p:spTree>
  </p:cSld>
  <p:clrMapOvr>
    <a:masterClrMapping/>
  </p:clrMapOvr>
  <p:transition spd="med" advTm="6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14" name="TextBox 13"/>
          <p:cNvSpPr txBox="1"/>
          <p:nvPr/>
        </p:nvSpPr>
        <p:spPr>
          <a:xfrm>
            <a:off x="1214414" y="467009"/>
            <a:ext cx="3143272" cy="461665"/>
          </a:xfrm>
          <a:prstGeom prst="rect">
            <a:avLst/>
          </a:prstGeom>
          <a:noFill/>
        </p:spPr>
        <p:txBody>
          <a:bodyPr wrap="square" rtlCol="0">
            <a:spAutoFit/>
          </a:bodyPr>
          <a:lstStyle/>
          <a:p>
            <a:r>
              <a:rPr lang="en-US" sz="2400" dirty="0" smtClean="0"/>
              <a:t>Power options</a:t>
            </a:r>
          </a:p>
        </p:txBody>
      </p:sp>
      <p:pic>
        <p:nvPicPr>
          <p:cNvPr id="22" name="Picture 21" descr="125_200_250.png"/>
          <p:cNvPicPr>
            <a:picLocks noChangeAspect="1"/>
          </p:cNvPicPr>
          <p:nvPr/>
        </p:nvPicPr>
        <p:blipFill>
          <a:blip r:embed="rId3" cstate="print"/>
          <a:stretch>
            <a:fillRect/>
          </a:stretch>
        </p:blipFill>
        <p:spPr>
          <a:xfrm>
            <a:off x="642910" y="1000112"/>
            <a:ext cx="6669038" cy="4306833"/>
          </a:xfrm>
          <a:prstGeom prst="rect">
            <a:avLst/>
          </a:prstGeom>
        </p:spPr>
      </p:pic>
      <p:pic>
        <p:nvPicPr>
          <p:cNvPr id="7" name="Picture 6" descr="eco light logo.png"/>
          <p:cNvPicPr>
            <a:picLocks noChangeAspect="1"/>
          </p:cNvPicPr>
          <p:nvPr/>
        </p:nvPicPr>
        <p:blipFill>
          <a:blip r:embed="rId4" cstate="print"/>
          <a:stretch>
            <a:fillRect/>
          </a:stretch>
        </p:blipFill>
        <p:spPr>
          <a:xfrm>
            <a:off x="7488772" y="4913170"/>
            <a:ext cx="1440946" cy="666579"/>
          </a:xfrm>
          <a:prstGeom prst="rect">
            <a:avLst/>
          </a:prstGeom>
        </p:spPr>
      </p:pic>
    </p:spTree>
  </p:cSld>
  <p:clrMapOvr>
    <a:masterClrMapping/>
  </p:clrMapOvr>
  <p:transition spd="med" advTm="5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eco light logo.png"/>
          <p:cNvPicPr>
            <a:picLocks noChangeAspect="1"/>
          </p:cNvPicPr>
          <p:nvPr/>
        </p:nvPicPr>
        <p:blipFill>
          <a:blip r:embed="rId2" cstate="print"/>
          <a:stretch>
            <a:fillRect/>
          </a:stretch>
        </p:blipFill>
        <p:spPr>
          <a:xfrm>
            <a:off x="7488772" y="4913170"/>
            <a:ext cx="1440946" cy="666579"/>
          </a:xfrm>
          <a:prstGeom prst="rect">
            <a:avLst/>
          </a:prstGeom>
        </p:spPr>
      </p:pic>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3"/>
          <a:stretch>
            <a:fillRect/>
          </a:stretch>
        </p:blipFill>
        <p:spPr>
          <a:xfrm>
            <a:off x="6848598" y="166794"/>
            <a:ext cx="3224128" cy="360143"/>
          </a:xfrm>
          <a:prstGeom prst="rect">
            <a:avLst/>
          </a:prstGeom>
        </p:spPr>
      </p:pic>
      <p:sp>
        <p:nvSpPr>
          <p:cNvPr id="18" name="TextBox 17"/>
          <p:cNvSpPr txBox="1"/>
          <p:nvPr/>
        </p:nvSpPr>
        <p:spPr>
          <a:xfrm>
            <a:off x="1285852" y="940816"/>
            <a:ext cx="1274773" cy="369332"/>
          </a:xfrm>
          <a:prstGeom prst="rect">
            <a:avLst/>
          </a:prstGeom>
          <a:noFill/>
        </p:spPr>
        <p:txBody>
          <a:bodyPr wrap="none" rtlCol="0">
            <a:spAutoFit/>
          </a:bodyPr>
          <a:lstStyle/>
          <a:p>
            <a:r>
              <a:rPr lang="en-GB" dirty="0" smtClean="0"/>
              <a:t>Vegetation</a:t>
            </a:r>
            <a:endParaRPr lang="en-US" dirty="0"/>
          </a:p>
        </p:txBody>
      </p:sp>
      <p:sp>
        <p:nvSpPr>
          <p:cNvPr id="19" name="TextBox 18"/>
          <p:cNvSpPr txBox="1"/>
          <p:nvPr/>
        </p:nvSpPr>
        <p:spPr>
          <a:xfrm>
            <a:off x="3084970" y="928674"/>
            <a:ext cx="1184940" cy="369332"/>
          </a:xfrm>
          <a:prstGeom prst="rect">
            <a:avLst/>
          </a:prstGeom>
          <a:noFill/>
        </p:spPr>
        <p:txBody>
          <a:bodyPr wrap="none" rtlCol="0">
            <a:spAutoFit/>
          </a:bodyPr>
          <a:lstStyle/>
          <a:p>
            <a:r>
              <a:rPr lang="en-GB" dirty="0" smtClean="0"/>
              <a:t>Flowering</a:t>
            </a:r>
            <a:endParaRPr lang="en-US" dirty="0"/>
          </a:p>
        </p:txBody>
      </p:sp>
      <p:sp>
        <p:nvSpPr>
          <p:cNvPr id="20" name="TextBox 19"/>
          <p:cNvSpPr txBox="1"/>
          <p:nvPr/>
        </p:nvSpPr>
        <p:spPr>
          <a:xfrm>
            <a:off x="4453053" y="928674"/>
            <a:ext cx="1762021" cy="369332"/>
          </a:xfrm>
          <a:prstGeom prst="rect">
            <a:avLst/>
          </a:prstGeom>
          <a:noFill/>
        </p:spPr>
        <p:txBody>
          <a:bodyPr wrap="none" rtlCol="0">
            <a:spAutoFit/>
          </a:bodyPr>
          <a:lstStyle/>
          <a:p>
            <a:r>
              <a:rPr lang="en-GB" dirty="0" smtClean="0"/>
              <a:t>Cutting/Cloning</a:t>
            </a:r>
            <a:endParaRPr lang="en-US" dirty="0"/>
          </a:p>
        </p:txBody>
      </p:sp>
      <p:pic>
        <p:nvPicPr>
          <p:cNvPr id="21" name="Picture 20" descr="colors.png"/>
          <p:cNvPicPr>
            <a:picLocks noChangeAspect="1"/>
          </p:cNvPicPr>
          <p:nvPr/>
        </p:nvPicPr>
        <p:blipFill>
          <a:blip r:embed="rId4" cstate="print"/>
          <a:stretch>
            <a:fillRect/>
          </a:stretch>
        </p:blipFill>
        <p:spPr>
          <a:xfrm>
            <a:off x="1227582" y="1298006"/>
            <a:ext cx="4773178" cy="3651511"/>
          </a:xfrm>
          <a:prstGeom prst="rect">
            <a:avLst/>
          </a:prstGeom>
        </p:spPr>
      </p:pic>
      <p:sp>
        <p:nvSpPr>
          <p:cNvPr id="22" name="TextBox 21"/>
          <p:cNvSpPr txBox="1"/>
          <p:nvPr/>
        </p:nvSpPr>
        <p:spPr>
          <a:xfrm>
            <a:off x="1214414" y="559342"/>
            <a:ext cx="4429156" cy="369332"/>
          </a:xfrm>
          <a:prstGeom prst="rect">
            <a:avLst/>
          </a:prstGeom>
          <a:noFill/>
        </p:spPr>
        <p:txBody>
          <a:bodyPr wrap="square" rtlCol="0">
            <a:spAutoFit/>
          </a:bodyPr>
          <a:lstStyle/>
          <a:p>
            <a:r>
              <a:rPr lang="en-US" dirty="0" err="1" smtClean="0"/>
              <a:t>Colour</a:t>
            </a:r>
            <a:r>
              <a:rPr lang="en-US" dirty="0" smtClean="0"/>
              <a:t> temperature options</a:t>
            </a:r>
          </a:p>
        </p:txBody>
      </p:sp>
      <p:pic>
        <p:nvPicPr>
          <p:cNvPr id="23" name="Picture 22" descr="graphs.png"/>
          <p:cNvPicPr>
            <a:picLocks noChangeAspect="1"/>
          </p:cNvPicPr>
          <p:nvPr/>
        </p:nvPicPr>
        <p:blipFill>
          <a:blip r:embed="rId5" cstate="print"/>
          <a:stretch>
            <a:fillRect/>
          </a:stretch>
        </p:blipFill>
        <p:spPr>
          <a:xfrm>
            <a:off x="6433782" y="1357302"/>
            <a:ext cx="1495804" cy="3500462"/>
          </a:xfrm>
          <a:prstGeom prst="rect">
            <a:avLst/>
          </a:prstGeom>
        </p:spPr>
      </p:pic>
    </p:spTree>
  </p:cSld>
  <p:clrMapOvr>
    <a:masterClrMapping/>
  </p:clrMapOvr>
  <p:transition spd="med" advTm="8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21" name="Picture 20" descr="colors.png"/>
          <p:cNvPicPr>
            <a:picLocks noChangeAspect="1"/>
          </p:cNvPicPr>
          <p:nvPr/>
        </p:nvPicPr>
        <p:blipFill>
          <a:blip r:embed="rId3" cstate="print"/>
          <a:stretch>
            <a:fillRect/>
          </a:stretch>
        </p:blipFill>
        <p:spPr>
          <a:xfrm>
            <a:off x="3143240" y="3357566"/>
            <a:ext cx="2088041" cy="1597364"/>
          </a:xfrm>
          <a:prstGeom prst="rect">
            <a:avLst/>
          </a:prstGeom>
        </p:spPr>
      </p:pic>
      <p:sp>
        <p:nvSpPr>
          <p:cNvPr id="22" name="TextBox 21"/>
          <p:cNvSpPr txBox="1"/>
          <p:nvPr/>
        </p:nvSpPr>
        <p:spPr>
          <a:xfrm>
            <a:off x="500034" y="1000112"/>
            <a:ext cx="6357982" cy="2585323"/>
          </a:xfrm>
          <a:prstGeom prst="rect">
            <a:avLst/>
          </a:prstGeom>
          <a:noFill/>
        </p:spPr>
        <p:txBody>
          <a:bodyPr wrap="square" rtlCol="0">
            <a:spAutoFit/>
          </a:bodyPr>
          <a:lstStyle/>
          <a:p>
            <a:r>
              <a:rPr lang="en-US" dirty="0" smtClean="0"/>
              <a:t>CFL grow lights offer the widest range of </a:t>
            </a:r>
            <a:r>
              <a:rPr lang="en-US" dirty="0" err="1" smtClean="0"/>
              <a:t>colour</a:t>
            </a:r>
            <a:r>
              <a:rPr lang="en-US" dirty="0" smtClean="0"/>
              <a:t> spectrums of any type of lighting and are versatile due to their small size and low heat output.</a:t>
            </a:r>
          </a:p>
          <a:p>
            <a:endParaRPr lang="en-GB" dirty="0" smtClean="0"/>
          </a:p>
          <a:p>
            <a:r>
              <a:rPr lang="en-US" dirty="0" smtClean="0"/>
              <a:t>CFL lamps are especially good for shelf gardening because their low heat allows you to place lights on shelves that are stacked on top of each other. Smaller plants and seedlings can thrive in a well-designed indoor garden lit with CFL grow lights.</a:t>
            </a:r>
          </a:p>
        </p:txBody>
      </p:sp>
      <p:pic>
        <p:nvPicPr>
          <p:cNvPr id="23" name="Picture 22" descr="graphs.png"/>
          <p:cNvPicPr>
            <a:picLocks noChangeAspect="1"/>
          </p:cNvPicPr>
          <p:nvPr/>
        </p:nvPicPr>
        <p:blipFill>
          <a:blip r:embed="rId4" cstate="print"/>
          <a:stretch>
            <a:fillRect/>
          </a:stretch>
        </p:blipFill>
        <p:spPr>
          <a:xfrm>
            <a:off x="5357818" y="3357566"/>
            <a:ext cx="671585" cy="1571636"/>
          </a:xfrm>
          <a:prstGeom prst="rect">
            <a:avLst/>
          </a:prstGeom>
        </p:spPr>
      </p:pic>
      <p:pic>
        <p:nvPicPr>
          <p:cNvPr id="8" name="Picture 7" descr="eco light logo.png"/>
          <p:cNvPicPr>
            <a:picLocks noChangeAspect="1"/>
          </p:cNvPicPr>
          <p:nvPr/>
        </p:nvPicPr>
        <p:blipFill>
          <a:blip r:embed="rId5" cstate="print"/>
          <a:stretch>
            <a:fillRect/>
          </a:stretch>
        </p:blipFill>
        <p:spPr>
          <a:xfrm>
            <a:off x="7488772" y="4913170"/>
            <a:ext cx="1440946" cy="666579"/>
          </a:xfrm>
          <a:prstGeom prst="rect">
            <a:avLst/>
          </a:prstGeom>
        </p:spPr>
      </p:pic>
    </p:spTree>
  </p:cSld>
  <p:clrMapOvr>
    <a:masterClrMapping/>
  </p:clrMapOvr>
  <p:transition spd="med" advTm="10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a:bodyPr>
          <a:lstStyle/>
          <a:p>
            <a:pPr algn="l"/>
            <a:r>
              <a:rPr lang="en-GB" sz="2400" dirty="0" smtClean="0"/>
              <a:t>Blue, red and purple colour options:</a:t>
            </a:r>
            <a:endParaRPr lang="en-US" sz="24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22" name="TextBox 21"/>
          <p:cNvSpPr txBox="1"/>
          <p:nvPr/>
        </p:nvSpPr>
        <p:spPr>
          <a:xfrm>
            <a:off x="1500166" y="1071550"/>
            <a:ext cx="5286412" cy="954107"/>
          </a:xfrm>
          <a:prstGeom prst="rect">
            <a:avLst/>
          </a:prstGeom>
          <a:noFill/>
        </p:spPr>
        <p:txBody>
          <a:bodyPr wrap="square" rtlCol="0">
            <a:spAutoFit/>
          </a:bodyPr>
          <a:lstStyle/>
          <a:p>
            <a:r>
              <a:rPr lang="en-GB" sz="1400" dirty="0" smtClean="0"/>
              <a:t>Blue Light: 6400K</a:t>
            </a:r>
            <a:endParaRPr lang="en-US" sz="1400" dirty="0" smtClean="0"/>
          </a:p>
          <a:p>
            <a:r>
              <a:rPr lang="en-US" sz="1400" dirty="0" smtClean="0"/>
              <a:t>Use the daylight type of CFL when the plants are in the vegetative or early stages of growing, because at this point they do not need as much light.</a:t>
            </a:r>
          </a:p>
        </p:txBody>
      </p:sp>
      <p:pic>
        <p:nvPicPr>
          <p:cNvPr id="8" name="Picture 7" descr="blue_light.png"/>
          <p:cNvPicPr>
            <a:picLocks noChangeAspect="1"/>
          </p:cNvPicPr>
          <p:nvPr/>
        </p:nvPicPr>
        <p:blipFill>
          <a:blip r:embed="rId3" cstate="print"/>
          <a:stretch>
            <a:fillRect/>
          </a:stretch>
        </p:blipFill>
        <p:spPr>
          <a:xfrm>
            <a:off x="642910" y="1000703"/>
            <a:ext cx="513604" cy="1356732"/>
          </a:xfrm>
          <a:prstGeom prst="rect">
            <a:avLst/>
          </a:prstGeom>
          <a:effectLst>
            <a:outerShdw blurRad="50800" dist="38100" dir="2700000" algn="tl" rotWithShape="0">
              <a:prstClr val="black">
                <a:alpha val="40000"/>
              </a:prstClr>
            </a:outerShdw>
          </a:effectLst>
        </p:spPr>
      </p:pic>
      <p:pic>
        <p:nvPicPr>
          <p:cNvPr id="9" name="Picture 8" descr="red_light.png"/>
          <p:cNvPicPr>
            <a:picLocks noChangeAspect="1"/>
          </p:cNvPicPr>
          <p:nvPr/>
        </p:nvPicPr>
        <p:blipFill>
          <a:blip r:embed="rId4" cstate="print"/>
          <a:stretch>
            <a:fillRect/>
          </a:stretch>
        </p:blipFill>
        <p:spPr>
          <a:xfrm>
            <a:off x="642910" y="2426053"/>
            <a:ext cx="513604" cy="1360141"/>
          </a:xfrm>
          <a:prstGeom prst="rect">
            <a:avLst/>
          </a:prstGeom>
          <a:effectLst>
            <a:outerShdw blurRad="50800" dist="38100" dir="2700000" algn="tl" rotWithShape="0">
              <a:prstClr val="black">
                <a:alpha val="40000"/>
              </a:prstClr>
            </a:outerShdw>
          </a:effectLst>
        </p:spPr>
      </p:pic>
      <p:pic>
        <p:nvPicPr>
          <p:cNvPr id="10" name="Picture 9" descr="purple_light.png"/>
          <p:cNvPicPr>
            <a:picLocks noChangeAspect="1"/>
          </p:cNvPicPr>
          <p:nvPr/>
        </p:nvPicPr>
        <p:blipFill>
          <a:blip r:embed="rId5" cstate="print"/>
          <a:stretch>
            <a:fillRect/>
          </a:stretch>
        </p:blipFill>
        <p:spPr>
          <a:xfrm>
            <a:off x="642909" y="3857632"/>
            <a:ext cx="522313" cy="1383955"/>
          </a:xfrm>
          <a:prstGeom prst="rect">
            <a:avLst/>
          </a:prstGeom>
          <a:effectLst>
            <a:outerShdw blurRad="50800" dist="38100" dir="2700000" algn="tl" rotWithShape="0">
              <a:prstClr val="black">
                <a:alpha val="40000"/>
              </a:prstClr>
            </a:outerShdw>
          </a:effectLst>
        </p:spPr>
      </p:pic>
      <p:sp>
        <p:nvSpPr>
          <p:cNvPr id="13" name="TextBox 12"/>
          <p:cNvSpPr txBox="1"/>
          <p:nvPr/>
        </p:nvSpPr>
        <p:spPr>
          <a:xfrm>
            <a:off x="1500166" y="2500310"/>
            <a:ext cx="4572032" cy="1169551"/>
          </a:xfrm>
          <a:prstGeom prst="rect">
            <a:avLst/>
          </a:prstGeom>
          <a:noFill/>
        </p:spPr>
        <p:txBody>
          <a:bodyPr wrap="square" rtlCol="0">
            <a:spAutoFit/>
          </a:bodyPr>
          <a:lstStyle/>
          <a:p>
            <a:r>
              <a:rPr lang="en-GB" sz="1400" dirty="0" smtClean="0"/>
              <a:t>Red Light: 2700K</a:t>
            </a:r>
            <a:endParaRPr lang="en-US" sz="1400" dirty="0" smtClean="0"/>
          </a:p>
          <a:p>
            <a:r>
              <a:rPr lang="en-US" sz="1400" dirty="0" smtClean="0"/>
              <a:t>Switch the light bulb to soft white for the flowering stage of the plant if it flowers. Soft white is similar to a high-pressure sodium or HPS light, which gives off more light and is better suited for the flowering stage.</a:t>
            </a:r>
            <a:endParaRPr lang="en-US" sz="1400" dirty="0"/>
          </a:p>
        </p:txBody>
      </p:sp>
      <p:sp>
        <p:nvSpPr>
          <p:cNvPr id="14" name="TextBox 13"/>
          <p:cNvSpPr txBox="1"/>
          <p:nvPr/>
        </p:nvSpPr>
        <p:spPr>
          <a:xfrm>
            <a:off x="1500166" y="4000508"/>
            <a:ext cx="4572032" cy="738664"/>
          </a:xfrm>
          <a:prstGeom prst="rect">
            <a:avLst/>
          </a:prstGeom>
          <a:noFill/>
        </p:spPr>
        <p:txBody>
          <a:bodyPr wrap="square" rtlCol="0">
            <a:spAutoFit/>
          </a:bodyPr>
          <a:lstStyle/>
          <a:p>
            <a:r>
              <a:rPr lang="en-GB" sz="1400" dirty="0" smtClean="0"/>
              <a:t>Purple Light: 25000K</a:t>
            </a:r>
          </a:p>
          <a:p>
            <a:r>
              <a:rPr lang="en-GB" sz="1400" dirty="0" smtClean="0"/>
              <a:t>The Bio Tropic purple light option is ideal for both cuttings and cloning stages of your plant’s growth cycle.</a:t>
            </a:r>
            <a:endParaRPr lang="en-US" sz="1400" dirty="0"/>
          </a:p>
        </p:txBody>
      </p:sp>
      <p:pic>
        <p:nvPicPr>
          <p:cNvPr id="15" name="Picture 14" descr="eco light logo.png"/>
          <p:cNvPicPr>
            <a:picLocks noChangeAspect="1"/>
          </p:cNvPicPr>
          <p:nvPr/>
        </p:nvPicPr>
        <p:blipFill>
          <a:blip r:embed="rId6" cstate="print"/>
          <a:stretch>
            <a:fillRect/>
          </a:stretch>
        </p:blipFill>
        <p:spPr>
          <a:xfrm>
            <a:off x="7488772" y="4913170"/>
            <a:ext cx="1440946" cy="666579"/>
          </a:xfrm>
          <a:prstGeom prst="rect">
            <a:avLst/>
          </a:prstGeom>
        </p:spPr>
      </p:pic>
      <p:pic>
        <p:nvPicPr>
          <p:cNvPr id="16" name="Picture 15" descr="blue_light_graph.png"/>
          <p:cNvPicPr>
            <a:picLocks noChangeAspect="1"/>
          </p:cNvPicPr>
          <p:nvPr/>
        </p:nvPicPr>
        <p:blipFill>
          <a:blip r:embed="rId7" cstate="print"/>
          <a:stretch>
            <a:fillRect/>
          </a:stretch>
        </p:blipFill>
        <p:spPr>
          <a:xfrm>
            <a:off x="6715140" y="1071550"/>
            <a:ext cx="1331819" cy="921071"/>
          </a:xfrm>
          <a:prstGeom prst="rect">
            <a:avLst/>
          </a:prstGeom>
        </p:spPr>
      </p:pic>
      <p:pic>
        <p:nvPicPr>
          <p:cNvPr id="17" name="Picture 16" descr="purple_light_graph.png"/>
          <p:cNvPicPr>
            <a:picLocks noChangeAspect="1"/>
          </p:cNvPicPr>
          <p:nvPr/>
        </p:nvPicPr>
        <p:blipFill>
          <a:blip r:embed="rId8" cstate="print"/>
          <a:stretch>
            <a:fillRect/>
          </a:stretch>
        </p:blipFill>
        <p:spPr>
          <a:xfrm>
            <a:off x="6715140" y="3934204"/>
            <a:ext cx="1331818" cy="923560"/>
          </a:xfrm>
          <a:prstGeom prst="rect">
            <a:avLst/>
          </a:prstGeom>
        </p:spPr>
      </p:pic>
      <p:pic>
        <p:nvPicPr>
          <p:cNvPr id="18" name="Picture 17" descr="red_light_graph.png"/>
          <p:cNvPicPr>
            <a:picLocks noChangeAspect="1"/>
          </p:cNvPicPr>
          <p:nvPr/>
        </p:nvPicPr>
        <p:blipFill>
          <a:blip r:embed="rId9" cstate="print"/>
          <a:stretch>
            <a:fillRect/>
          </a:stretch>
        </p:blipFill>
        <p:spPr>
          <a:xfrm>
            <a:off x="6740643" y="2500310"/>
            <a:ext cx="1331819" cy="921071"/>
          </a:xfrm>
          <a:prstGeom prst="rect">
            <a:avLst/>
          </a:prstGeom>
        </p:spPr>
      </p:pic>
    </p:spTree>
  </p:cSld>
  <p:clrMapOvr>
    <a:masterClrMapping/>
  </p:clrMapOvr>
  <p:transition spd="med" advTm="15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2000"/>
                                        <p:tgtEl>
                                          <p:spTgt spid="8"/>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slide(fromBottom)">
                                      <p:cBhvr>
                                        <p:cTn id="10" dur="20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slide(fromBottom)">
                                      <p:cBhvr>
                                        <p:cTn id="15" dur="2000"/>
                                        <p:tgtEl>
                                          <p:spTgt spid="9"/>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slide(fromBottom)">
                                      <p:cBhvr>
                                        <p:cTn id="18" dur="2000"/>
                                        <p:tgtEl>
                                          <p:spTgt spid="13"/>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slide(fromBottom)">
                                      <p:cBhvr>
                                        <p:cTn id="23" dur="2000"/>
                                        <p:tgtEl>
                                          <p:spTgt spid="10"/>
                                        </p:tgtEl>
                                      </p:cBhvr>
                                    </p:animEffect>
                                  </p:childTnLst>
                                </p:cTn>
                              </p:par>
                              <p:par>
                                <p:cTn id="24" presetID="12" presetClass="entr" presetSubtype="4" fill="hold" grpId="0" nodeType="with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slide(fromBottom)">
                                      <p:cBhvr>
                                        <p:cTn id="26"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13"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controllers</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4" name="Picture 13" descr="both unis i pik_color_001.png"/>
          <p:cNvPicPr>
            <a:picLocks noChangeAspect="1"/>
          </p:cNvPicPr>
          <p:nvPr/>
        </p:nvPicPr>
        <p:blipFill>
          <a:blip r:embed="rId3" cstate="print"/>
          <a:stretch>
            <a:fillRect/>
          </a:stretch>
        </p:blipFill>
        <p:spPr>
          <a:xfrm>
            <a:off x="-285784" y="911434"/>
            <a:ext cx="3571900" cy="2008598"/>
          </a:xfrm>
          <a:prstGeom prst="rect">
            <a:avLst/>
          </a:prstGeom>
          <a:effectLst>
            <a:outerShdw blurRad="50800" dist="38100" dir="5400000" algn="t" rotWithShape="0">
              <a:prstClr val="black">
                <a:alpha val="40000"/>
              </a:prstClr>
            </a:outerShdw>
          </a:effectLst>
        </p:spPr>
      </p:pic>
      <p:pic>
        <p:nvPicPr>
          <p:cNvPr id="10" name="Picture 9" descr="co2_controller_color copy.png"/>
          <p:cNvPicPr>
            <a:picLocks noChangeAspect="1"/>
          </p:cNvPicPr>
          <p:nvPr/>
        </p:nvPicPr>
        <p:blipFill>
          <a:blip r:embed="rId4" cstate="print"/>
          <a:stretch>
            <a:fillRect/>
          </a:stretch>
        </p:blipFill>
        <p:spPr>
          <a:xfrm>
            <a:off x="2071670" y="1500178"/>
            <a:ext cx="2886063" cy="1803789"/>
          </a:xfrm>
          <a:prstGeom prst="rect">
            <a:avLst/>
          </a:prstGeom>
          <a:effectLst>
            <a:outerShdw blurRad="50800" dist="38100" dir="5400000" algn="t" rotWithShape="0">
              <a:prstClr val="black">
                <a:alpha val="40000"/>
              </a:prstClr>
            </a:outerShdw>
          </a:effectLst>
        </p:spPr>
      </p:pic>
      <p:pic>
        <p:nvPicPr>
          <p:cNvPr id="15" name="Picture 14" descr="COLOR1PM copy.png"/>
          <p:cNvPicPr>
            <a:picLocks noChangeAspect="1"/>
          </p:cNvPicPr>
          <p:nvPr/>
        </p:nvPicPr>
        <p:blipFill>
          <a:blip r:embed="rId5" cstate="print"/>
          <a:stretch>
            <a:fillRect/>
          </a:stretch>
        </p:blipFill>
        <p:spPr>
          <a:xfrm>
            <a:off x="4357686" y="2571748"/>
            <a:ext cx="2857520" cy="1785950"/>
          </a:xfrm>
          <a:prstGeom prst="rect">
            <a:avLst/>
          </a:prstGeom>
        </p:spPr>
      </p:pic>
      <p:sp>
        <p:nvSpPr>
          <p:cNvPr id="16" name="TextBox 15"/>
          <p:cNvSpPr txBox="1"/>
          <p:nvPr/>
        </p:nvSpPr>
        <p:spPr>
          <a:xfrm>
            <a:off x="357158" y="2928938"/>
            <a:ext cx="1787669" cy="307777"/>
          </a:xfrm>
          <a:prstGeom prst="rect">
            <a:avLst/>
          </a:prstGeom>
          <a:noFill/>
        </p:spPr>
        <p:txBody>
          <a:bodyPr wrap="none" rtlCol="0">
            <a:spAutoFit/>
          </a:bodyPr>
          <a:lstStyle/>
          <a:p>
            <a:r>
              <a:rPr lang="en-GB" sz="1400" dirty="0" err="1" smtClean="0"/>
              <a:t>Unis</a:t>
            </a:r>
            <a:r>
              <a:rPr lang="en-GB" sz="1400" dirty="0" smtClean="0"/>
              <a:t> CO2 Controller</a:t>
            </a:r>
            <a:endParaRPr lang="en-US" sz="1400" dirty="0"/>
          </a:p>
        </p:txBody>
      </p:sp>
      <p:sp>
        <p:nvSpPr>
          <p:cNvPr id="17" name="TextBox 16"/>
          <p:cNvSpPr txBox="1"/>
          <p:nvPr/>
        </p:nvSpPr>
        <p:spPr>
          <a:xfrm>
            <a:off x="2452301" y="3143252"/>
            <a:ext cx="1976823" cy="738664"/>
          </a:xfrm>
          <a:prstGeom prst="rect">
            <a:avLst/>
          </a:prstGeom>
          <a:noFill/>
        </p:spPr>
        <p:txBody>
          <a:bodyPr wrap="none" rtlCol="0">
            <a:spAutoFit/>
          </a:bodyPr>
          <a:lstStyle/>
          <a:p>
            <a:pPr algn="ctr"/>
            <a:r>
              <a:rPr lang="en-GB" sz="1400" dirty="0" smtClean="0"/>
              <a:t>Evolution Horticultural </a:t>
            </a:r>
          </a:p>
          <a:p>
            <a:pPr algn="ctr"/>
            <a:r>
              <a:rPr lang="en-GB" sz="1400" dirty="0" smtClean="0"/>
              <a:t>Carbon </a:t>
            </a:r>
            <a:r>
              <a:rPr lang="en-GB" sz="1400" dirty="0" smtClean="0"/>
              <a:t>Dioxide</a:t>
            </a:r>
            <a:endParaRPr lang="en-GB" sz="1400" dirty="0" smtClean="0"/>
          </a:p>
          <a:p>
            <a:pPr algn="ctr"/>
            <a:r>
              <a:rPr lang="en-GB" sz="1400" dirty="0" smtClean="0"/>
              <a:t>Controller</a:t>
            </a:r>
            <a:endParaRPr lang="en-US" sz="1400" dirty="0"/>
          </a:p>
        </p:txBody>
      </p:sp>
      <p:sp>
        <p:nvSpPr>
          <p:cNvPr id="18" name="TextBox 17"/>
          <p:cNvSpPr txBox="1"/>
          <p:nvPr/>
        </p:nvSpPr>
        <p:spPr>
          <a:xfrm>
            <a:off x="4643438" y="4286260"/>
            <a:ext cx="2395207" cy="523220"/>
          </a:xfrm>
          <a:prstGeom prst="rect">
            <a:avLst/>
          </a:prstGeom>
          <a:noFill/>
        </p:spPr>
        <p:txBody>
          <a:bodyPr wrap="none" rtlCol="0">
            <a:spAutoFit/>
          </a:bodyPr>
          <a:lstStyle/>
          <a:p>
            <a:pPr algn="ctr"/>
            <a:r>
              <a:rPr lang="en-GB" sz="1400" dirty="0" smtClean="0"/>
              <a:t>Evolution Digital Fan </a:t>
            </a:r>
            <a:r>
              <a:rPr lang="en-GB" sz="1400" dirty="0" smtClean="0"/>
              <a:t>Speed</a:t>
            </a:r>
            <a:endParaRPr lang="en-GB" sz="1400" dirty="0" smtClean="0"/>
          </a:p>
          <a:p>
            <a:pPr algn="ctr"/>
            <a:r>
              <a:rPr lang="en-GB" sz="1400" dirty="0" smtClean="0"/>
              <a:t>Controller</a:t>
            </a:r>
            <a:endParaRPr lang="en-US" sz="1400" dirty="0"/>
          </a:p>
        </p:txBody>
      </p:sp>
      <p:pic>
        <p:nvPicPr>
          <p:cNvPr id="13" name="Picture 12" descr="evolution_tick_logo_25october_2010_002.png"/>
          <p:cNvPicPr>
            <a:picLocks noChangeAspect="1"/>
          </p:cNvPicPr>
          <p:nvPr/>
        </p:nvPicPr>
        <p:blipFill>
          <a:blip r:embed="rId6" cstate="print"/>
          <a:stretch>
            <a:fillRect/>
          </a:stretch>
        </p:blipFill>
        <p:spPr>
          <a:xfrm>
            <a:off x="2643174" y="1142988"/>
            <a:ext cx="1842821" cy="484829"/>
          </a:xfrm>
          <a:prstGeom prst="rect">
            <a:avLst/>
          </a:prstGeom>
        </p:spPr>
      </p:pic>
      <p:pic>
        <p:nvPicPr>
          <p:cNvPr id="19" name="Picture 18" descr="evolution_tick_logo_25october_2010_002.png"/>
          <p:cNvPicPr>
            <a:picLocks noChangeAspect="1"/>
          </p:cNvPicPr>
          <p:nvPr/>
        </p:nvPicPr>
        <p:blipFill>
          <a:blip r:embed="rId6" cstate="print"/>
          <a:stretch>
            <a:fillRect/>
          </a:stretch>
        </p:blipFill>
        <p:spPr>
          <a:xfrm>
            <a:off x="4929190" y="2214558"/>
            <a:ext cx="1842821" cy="484829"/>
          </a:xfrm>
          <a:prstGeom prst="rect">
            <a:avLst/>
          </a:prstGeom>
        </p:spPr>
      </p:pic>
      <p:pic>
        <p:nvPicPr>
          <p:cNvPr id="20" name="Picture 19" descr="evolution_men.png"/>
          <p:cNvPicPr>
            <a:picLocks noChangeAspect="1"/>
          </p:cNvPicPr>
          <p:nvPr/>
        </p:nvPicPr>
        <p:blipFill>
          <a:blip r:embed="rId7" cstate="print"/>
          <a:stretch>
            <a:fillRect/>
          </a:stretch>
        </p:blipFill>
        <p:spPr>
          <a:xfrm>
            <a:off x="7358082" y="5000640"/>
            <a:ext cx="1571636" cy="603503"/>
          </a:xfrm>
          <a:prstGeom prst="rect">
            <a:avLst/>
          </a:prstGeom>
        </p:spPr>
      </p:pic>
    </p:spTree>
  </p:cSld>
  <p:clrMapOvr>
    <a:masterClrMapping/>
  </p:clrMapOvr>
  <p:transition spd="med" advTm="6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dual spectrum </a:t>
            </a:r>
            <a:r>
              <a:rPr lang="en-GB" sz="3200" dirty="0" err="1" smtClean="0"/>
              <a:t>cfl</a:t>
            </a:r>
            <a:r>
              <a:rPr lang="en-GB" sz="3200" dirty="0" smtClean="0"/>
              <a:t> lamps :</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3" name="Picture 12" descr="DUAL_blue_red_tubes.png"/>
          <p:cNvPicPr>
            <a:picLocks noChangeAspect="1"/>
          </p:cNvPicPr>
          <p:nvPr/>
        </p:nvPicPr>
        <p:blipFill>
          <a:blip r:embed="rId3"/>
          <a:stretch>
            <a:fillRect/>
          </a:stretch>
        </p:blipFill>
        <p:spPr>
          <a:xfrm>
            <a:off x="4143402" y="1071550"/>
            <a:ext cx="4286250" cy="2409825"/>
          </a:xfrm>
          <a:prstGeom prst="rect">
            <a:avLst/>
          </a:prstGeom>
          <a:effectLst>
            <a:outerShdw blurRad="50800" dist="38100" dir="2700000" algn="tl" rotWithShape="0">
              <a:prstClr val="black">
                <a:alpha val="40000"/>
              </a:prstClr>
            </a:outerShdw>
          </a:effectLst>
        </p:spPr>
      </p:pic>
      <p:pic>
        <p:nvPicPr>
          <p:cNvPr id="14" name="Picture 13" descr="dual_top_normal_color.png"/>
          <p:cNvPicPr>
            <a:picLocks noChangeAspect="1"/>
          </p:cNvPicPr>
          <p:nvPr/>
        </p:nvPicPr>
        <p:blipFill>
          <a:blip r:embed="rId4"/>
          <a:stretch>
            <a:fillRect/>
          </a:stretch>
        </p:blipFill>
        <p:spPr>
          <a:xfrm rot="5400000">
            <a:off x="-278767" y="3350549"/>
            <a:ext cx="2578875" cy="1449901"/>
          </a:xfrm>
          <a:prstGeom prst="rect">
            <a:avLst/>
          </a:prstGeom>
          <a:effectLst>
            <a:outerShdw blurRad="50800" dist="38100" dir="2700000" algn="tl" rotWithShape="0">
              <a:prstClr val="black">
                <a:alpha val="40000"/>
              </a:prstClr>
            </a:outerShdw>
          </a:effectLst>
        </p:spPr>
      </p:pic>
      <p:pic>
        <p:nvPicPr>
          <p:cNvPr id="15" name="Picture 14" descr="dual_top_view.png"/>
          <p:cNvPicPr>
            <a:picLocks noChangeAspect="1"/>
          </p:cNvPicPr>
          <p:nvPr/>
        </p:nvPicPr>
        <p:blipFill>
          <a:blip r:embed="rId5"/>
          <a:stretch>
            <a:fillRect/>
          </a:stretch>
        </p:blipFill>
        <p:spPr>
          <a:xfrm rot="5400000">
            <a:off x="2200422" y="2128997"/>
            <a:ext cx="2578874" cy="1449900"/>
          </a:xfrm>
          <a:prstGeom prst="rect">
            <a:avLst/>
          </a:prstGeom>
          <a:effectLst>
            <a:outerShdw blurRad="50800" dist="38100" dir="2700000" algn="tl" rotWithShape="0">
              <a:prstClr val="black">
                <a:alpha val="40000"/>
              </a:prstClr>
            </a:outerShdw>
          </a:effectLst>
        </p:spPr>
      </p:pic>
      <p:pic>
        <p:nvPicPr>
          <p:cNvPr id="16" name="Picture 15" descr="dual_end_on_shot.png"/>
          <p:cNvPicPr>
            <a:picLocks noChangeAspect="1"/>
          </p:cNvPicPr>
          <p:nvPr/>
        </p:nvPicPr>
        <p:blipFill>
          <a:blip r:embed="rId6"/>
          <a:stretch>
            <a:fillRect/>
          </a:stretch>
        </p:blipFill>
        <p:spPr>
          <a:xfrm>
            <a:off x="3214678" y="2285996"/>
            <a:ext cx="3571870" cy="2008185"/>
          </a:xfrm>
          <a:prstGeom prst="rect">
            <a:avLst/>
          </a:prstGeom>
          <a:effectLst>
            <a:outerShdw blurRad="50800" dist="38100" dir="2700000" algn="tl" rotWithShape="0">
              <a:prstClr val="black">
                <a:alpha val="40000"/>
              </a:prstClr>
            </a:outerShdw>
          </a:effectLst>
        </p:spPr>
      </p:pic>
      <p:sp>
        <p:nvSpPr>
          <p:cNvPr id="22" name="TextBox 21"/>
          <p:cNvSpPr txBox="1"/>
          <p:nvPr/>
        </p:nvSpPr>
        <p:spPr>
          <a:xfrm>
            <a:off x="428596" y="928675"/>
            <a:ext cx="5286412" cy="584775"/>
          </a:xfrm>
          <a:prstGeom prst="rect">
            <a:avLst/>
          </a:prstGeom>
          <a:noFill/>
          <a:ln>
            <a:noFill/>
          </a:ln>
        </p:spPr>
        <p:txBody>
          <a:bodyPr wrap="square" rtlCol="0">
            <a:spAutoFit/>
          </a:bodyPr>
          <a:lstStyle/>
          <a:p>
            <a:r>
              <a:rPr lang="en-US" sz="1600" b="1" dirty="0" smtClean="0">
                <a:solidFill>
                  <a:srgbClr val="00B0F0"/>
                </a:solidFill>
              </a:rPr>
              <a:t>BLUE 6400K </a:t>
            </a:r>
          </a:p>
          <a:p>
            <a:r>
              <a:rPr lang="en-US" sz="1600" b="1" dirty="0" smtClean="0">
                <a:solidFill>
                  <a:srgbClr val="FF0000"/>
                </a:solidFill>
              </a:rPr>
              <a:t>RED 2700K</a:t>
            </a:r>
            <a:endParaRPr lang="en-US" sz="1600" b="1" dirty="0" smtClean="0"/>
          </a:p>
        </p:txBody>
      </p:sp>
      <p:sp>
        <p:nvSpPr>
          <p:cNvPr id="18" name="TextBox 17"/>
          <p:cNvSpPr txBox="1"/>
          <p:nvPr/>
        </p:nvSpPr>
        <p:spPr>
          <a:xfrm>
            <a:off x="428596" y="1428740"/>
            <a:ext cx="2238113" cy="1569660"/>
          </a:xfrm>
          <a:prstGeom prst="rect">
            <a:avLst/>
          </a:prstGeom>
          <a:noFill/>
        </p:spPr>
        <p:txBody>
          <a:bodyPr wrap="none" rtlCol="0">
            <a:spAutoFit/>
          </a:bodyPr>
          <a:lstStyle/>
          <a:p>
            <a:r>
              <a:rPr lang="en-US" sz="1600" dirty="0" smtClean="0"/>
              <a:t>Ideal choice for: </a:t>
            </a:r>
          </a:p>
          <a:p>
            <a:r>
              <a:rPr lang="en-US" sz="1600" dirty="0" smtClean="0"/>
              <a:t>- Propagation</a:t>
            </a:r>
            <a:br>
              <a:rPr lang="en-US" sz="1600" dirty="0" smtClean="0"/>
            </a:br>
            <a:r>
              <a:rPr lang="en-US" sz="1600" dirty="0" smtClean="0"/>
              <a:t>- Over wintering plants</a:t>
            </a:r>
            <a:br>
              <a:rPr lang="en-US" sz="1600" dirty="0" smtClean="0"/>
            </a:br>
            <a:r>
              <a:rPr lang="en-US" sz="1600" dirty="0" smtClean="0"/>
              <a:t>- Side lighting</a:t>
            </a:r>
            <a:br>
              <a:rPr lang="en-US" sz="1600" dirty="0" smtClean="0"/>
            </a:br>
            <a:r>
              <a:rPr lang="en-US" sz="1600" dirty="0" smtClean="0"/>
              <a:t>- Mother Plants</a:t>
            </a:r>
            <a:r>
              <a:rPr lang="en-GB" sz="1600" dirty="0" smtClean="0"/>
              <a:t>.</a:t>
            </a:r>
            <a:endParaRPr lang="en-US" sz="1600" dirty="0" smtClean="0"/>
          </a:p>
          <a:p>
            <a:endParaRPr lang="en-US" sz="1600" dirty="0"/>
          </a:p>
        </p:txBody>
      </p:sp>
      <p:sp>
        <p:nvSpPr>
          <p:cNvPr id="19" name="TextBox 18"/>
          <p:cNvSpPr txBox="1"/>
          <p:nvPr/>
        </p:nvSpPr>
        <p:spPr>
          <a:xfrm>
            <a:off x="3071802" y="4286260"/>
            <a:ext cx="4286280" cy="276999"/>
          </a:xfrm>
          <a:prstGeom prst="rect">
            <a:avLst/>
          </a:prstGeom>
          <a:noFill/>
        </p:spPr>
        <p:txBody>
          <a:bodyPr wrap="square" rtlCol="0">
            <a:spAutoFit/>
          </a:bodyPr>
          <a:lstStyle/>
          <a:p>
            <a:r>
              <a:rPr lang="en-GB" sz="1200" dirty="0" smtClean="0"/>
              <a:t>Computer graphic showing layout of Red and Blue tubes</a:t>
            </a:r>
            <a:endParaRPr lang="en-US" sz="1200" dirty="0"/>
          </a:p>
        </p:txBody>
      </p:sp>
      <p:pic>
        <p:nvPicPr>
          <p:cNvPr id="20" name="Picture 19" descr="eco light logo.png"/>
          <p:cNvPicPr>
            <a:picLocks noChangeAspect="1"/>
          </p:cNvPicPr>
          <p:nvPr/>
        </p:nvPicPr>
        <p:blipFill>
          <a:blip r:embed="rId7" cstate="print"/>
          <a:stretch>
            <a:fillRect/>
          </a:stretch>
        </p:blipFill>
        <p:spPr>
          <a:xfrm>
            <a:off x="7488772" y="4913170"/>
            <a:ext cx="1440946" cy="666579"/>
          </a:xfrm>
          <a:prstGeom prst="rect">
            <a:avLst/>
          </a:prstGeom>
        </p:spPr>
      </p:pic>
      <p:pic>
        <p:nvPicPr>
          <p:cNvPr id="21" name="Picture 20" descr="blue_light_graph.png"/>
          <p:cNvPicPr>
            <a:picLocks noChangeAspect="1"/>
          </p:cNvPicPr>
          <p:nvPr/>
        </p:nvPicPr>
        <p:blipFill>
          <a:blip r:embed="rId8" cstate="print"/>
          <a:stretch>
            <a:fillRect/>
          </a:stretch>
        </p:blipFill>
        <p:spPr>
          <a:xfrm>
            <a:off x="1500166" y="2857500"/>
            <a:ext cx="1331819" cy="921071"/>
          </a:xfrm>
          <a:prstGeom prst="rect">
            <a:avLst/>
          </a:prstGeom>
          <a:effectLst>
            <a:outerShdw blurRad="50800" dist="38100" dir="2700000" algn="tl" rotWithShape="0">
              <a:prstClr val="black">
                <a:alpha val="40000"/>
              </a:prstClr>
            </a:outerShdw>
          </a:effectLst>
        </p:spPr>
      </p:pic>
      <p:pic>
        <p:nvPicPr>
          <p:cNvPr id="23" name="Picture 22" descr="red_light_graph.png"/>
          <p:cNvPicPr>
            <a:picLocks noChangeAspect="1"/>
          </p:cNvPicPr>
          <p:nvPr/>
        </p:nvPicPr>
        <p:blipFill>
          <a:blip r:embed="rId9" cstate="print"/>
          <a:stretch>
            <a:fillRect/>
          </a:stretch>
        </p:blipFill>
        <p:spPr>
          <a:xfrm>
            <a:off x="1500166" y="4214822"/>
            <a:ext cx="1331819" cy="921071"/>
          </a:xfrm>
          <a:prstGeom prst="rect">
            <a:avLst/>
          </a:prstGeom>
          <a:effectLst>
            <a:outerShdw blurRad="50800" dist="38100" dir="2700000" algn="tl" rotWithShape="0">
              <a:prstClr val="black">
                <a:alpha val="40000"/>
              </a:prstClr>
            </a:outerShdw>
          </a:effectLst>
        </p:spPr>
      </p:pic>
      <p:sp>
        <p:nvSpPr>
          <p:cNvPr id="24" name="TextBox 23"/>
          <p:cNvSpPr txBox="1"/>
          <p:nvPr/>
        </p:nvSpPr>
        <p:spPr>
          <a:xfrm>
            <a:off x="1785918" y="3643318"/>
            <a:ext cx="714380" cy="707886"/>
          </a:xfrm>
          <a:prstGeom prst="rect">
            <a:avLst/>
          </a:prstGeom>
          <a:noFill/>
        </p:spPr>
        <p:txBody>
          <a:bodyPr wrap="square" rtlCol="0">
            <a:spAutoFit/>
          </a:bodyPr>
          <a:lstStyle/>
          <a:p>
            <a:pPr algn="ctr"/>
            <a:r>
              <a:rPr lang="en-GB" sz="4000" dirty="0" smtClean="0"/>
              <a:t>+</a:t>
            </a:r>
            <a:endParaRPr lang="en-US" sz="4000" dirty="0"/>
          </a:p>
        </p:txBody>
      </p:sp>
    </p:spTree>
  </p:cSld>
  <p:clrMapOvr>
    <a:masterClrMapping/>
  </p:clrMapOvr>
  <p:transition spd="med" advTm="12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sz="3200" smtClean="0"/>
              <a:t>Optimising CFL </a:t>
            </a:r>
            <a:r>
              <a:rPr sz="3200" smtClean="0"/>
              <a:t>Grow Lights</a:t>
            </a:r>
            <a:endParaRPr sz="3200" smtClean="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22" name="TextBox 21"/>
          <p:cNvSpPr txBox="1"/>
          <p:nvPr/>
        </p:nvSpPr>
        <p:spPr>
          <a:xfrm>
            <a:off x="428596" y="1018748"/>
            <a:ext cx="6357982" cy="1631216"/>
          </a:xfrm>
          <a:prstGeom prst="rect">
            <a:avLst/>
          </a:prstGeom>
          <a:noFill/>
        </p:spPr>
        <p:txBody>
          <a:bodyPr wrap="square" rtlCol="0">
            <a:spAutoFit/>
          </a:bodyPr>
          <a:lstStyle/>
          <a:p>
            <a:r>
              <a:rPr lang="en-US" sz="2000" dirty="0" smtClean="0"/>
              <a:t>Increase efficiency with a reflector</a:t>
            </a:r>
            <a:r>
              <a:rPr lang="en-US" sz="1600" dirty="0" smtClean="0"/>
              <a:t>. </a:t>
            </a:r>
          </a:p>
          <a:p>
            <a:endParaRPr lang="en-US" sz="1600" dirty="0" smtClean="0"/>
          </a:p>
          <a:p>
            <a:r>
              <a:rPr lang="en-US" sz="1600" dirty="0" smtClean="0"/>
              <a:t>CFL Grow Lights give off 360 degrees of light, but only about 90 degrees of it can be used in any given growing system. Reflectors are a affordable and simple addition that will direct the light to where you need it and maximize your wattage.</a:t>
            </a:r>
          </a:p>
        </p:txBody>
      </p:sp>
      <p:pic>
        <p:nvPicPr>
          <p:cNvPr id="9" name="Picture 8" descr="eco_light_reflector_75mm_image_cutout.png"/>
          <p:cNvPicPr>
            <a:picLocks noChangeAspect="1"/>
          </p:cNvPicPr>
          <p:nvPr/>
        </p:nvPicPr>
        <p:blipFill>
          <a:blip r:embed="rId3" cstate="print"/>
          <a:stretch>
            <a:fillRect/>
          </a:stretch>
        </p:blipFill>
        <p:spPr>
          <a:xfrm>
            <a:off x="2000232" y="2643186"/>
            <a:ext cx="3232726" cy="2643206"/>
          </a:xfrm>
          <a:prstGeom prst="rect">
            <a:avLst/>
          </a:prstGeom>
          <a:effectLst>
            <a:outerShdw blurRad="50800" dist="38100" dir="2700000" algn="tl" rotWithShape="0">
              <a:prstClr val="black">
                <a:alpha val="40000"/>
              </a:prstClr>
            </a:outerShdw>
          </a:effectLst>
        </p:spPr>
      </p:pic>
      <p:pic>
        <p:nvPicPr>
          <p:cNvPr id="7" name="Picture 6" descr="eco light logo.png"/>
          <p:cNvPicPr>
            <a:picLocks noChangeAspect="1"/>
          </p:cNvPicPr>
          <p:nvPr/>
        </p:nvPicPr>
        <p:blipFill>
          <a:blip r:embed="rId4" cstate="print"/>
          <a:stretch>
            <a:fillRect/>
          </a:stretch>
        </p:blipFill>
        <p:spPr>
          <a:xfrm>
            <a:off x="7488772" y="4913170"/>
            <a:ext cx="1440946" cy="666579"/>
          </a:xfrm>
          <a:prstGeom prst="rect">
            <a:avLst/>
          </a:prstGeom>
        </p:spPr>
      </p:pic>
    </p:spTree>
  </p:cSld>
  <p:clrMapOvr>
    <a:masterClrMapping/>
  </p:clrMapOvr>
  <p:transition spd="med" advTm="10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Eco-Light Reflectors</a:t>
            </a:r>
            <a:endParaRPr lang="en-US" sz="3200" dirty="0"/>
          </a:p>
        </p:txBody>
      </p:sp>
      <p:sp>
        <p:nvSpPr>
          <p:cNvPr id="6" name="TextBox 5"/>
          <p:cNvSpPr txBox="1"/>
          <p:nvPr/>
        </p:nvSpPr>
        <p:spPr>
          <a:xfrm>
            <a:off x="428596" y="1099786"/>
            <a:ext cx="6572296" cy="2031325"/>
          </a:xfrm>
          <a:prstGeom prst="rect">
            <a:avLst/>
          </a:prstGeom>
          <a:noFill/>
        </p:spPr>
        <p:txBody>
          <a:bodyPr wrap="square" rtlCol="0">
            <a:spAutoFit/>
          </a:bodyPr>
          <a:lstStyle/>
          <a:p>
            <a:r>
              <a:rPr lang="en-US" sz="1400" dirty="0" smtClean="0"/>
              <a:t>The new Eco-light Reflector has been designed specifically for use with Eco friendly energy saving CFL lamps. </a:t>
            </a:r>
          </a:p>
          <a:p>
            <a:endParaRPr lang="en-US" sz="1400" dirty="0" smtClean="0"/>
          </a:p>
          <a:p>
            <a:r>
              <a:rPr lang="en-US" sz="1400" dirty="0" smtClean="0"/>
              <a:t>The Eco-light Reflector comes pre-wired with </a:t>
            </a:r>
          </a:p>
          <a:p>
            <a:r>
              <a:rPr lang="en-US" sz="1400" dirty="0" smtClean="0"/>
              <a:t>a 4 </a:t>
            </a:r>
            <a:r>
              <a:rPr lang="en-US" sz="1400" dirty="0" err="1" smtClean="0"/>
              <a:t>metre</a:t>
            </a:r>
            <a:r>
              <a:rPr lang="en-US" sz="1400" dirty="0" smtClean="0"/>
              <a:t> cable and 13 Amp UK plug. </a:t>
            </a:r>
          </a:p>
          <a:p>
            <a:endParaRPr lang="en-US" sz="1400" dirty="0" smtClean="0"/>
          </a:p>
          <a:p>
            <a:r>
              <a:rPr lang="en-US" sz="1400" dirty="0" smtClean="0"/>
              <a:t>Highly reflective hammered material is used </a:t>
            </a:r>
          </a:p>
          <a:p>
            <a:r>
              <a:rPr lang="en-US" sz="1400" dirty="0" smtClean="0"/>
              <a:t>in the construction along with 3-D optical </a:t>
            </a:r>
          </a:p>
          <a:p>
            <a:r>
              <a:rPr lang="en-US" sz="1400" dirty="0" smtClean="0"/>
              <a:t>design for excellent light distribution.</a:t>
            </a:r>
            <a:endParaRPr lang="en-US" sz="1400" dirty="0"/>
          </a:p>
        </p:txBody>
      </p:sp>
      <p:sp>
        <p:nvSpPr>
          <p:cNvPr id="13" name="TextBox 12"/>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0" name="Picture 9"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2" name="Picture 11" descr="eco_light_reflector_75mm_image_cutout.png"/>
          <p:cNvPicPr>
            <a:picLocks noChangeAspect="1"/>
          </p:cNvPicPr>
          <p:nvPr/>
        </p:nvPicPr>
        <p:blipFill>
          <a:blip r:embed="rId3"/>
          <a:stretch>
            <a:fillRect/>
          </a:stretch>
        </p:blipFill>
        <p:spPr>
          <a:xfrm>
            <a:off x="3786182" y="1500178"/>
            <a:ext cx="4779100" cy="3907584"/>
          </a:xfrm>
          <a:prstGeom prst="rect">
            <a:avLst/>
          </a:prstGeom>
          <a:effectLst>
            <a:outerShdw blurRad="50800" dist="38100" dir="2700000" algn="tl" rotWithShape="0">
              <a:prstClr val="black">
                <a:alpha val="40000"/>
              </a:prstClr>
            </a:outerShdw>
          </a:effectLst>
        </p:spPr>
      </p:pic>
      <p:pic>
        <p:nvPicPr>
          <p:cNvPr id="14" name="Picture 13" descr="eco_light_cutout_001.png"/>
          <p:cNvPicPr>
            <a:picLocks noChangeAspect="1"/>
          </p:cNvPicPr>
          <p:nvPr/>
        </p:nvPicPr>
        <p:blipFill>
          <a:blip r:embed="rId4" cstate="print"/>
          <a:stretch>
            <a:fillRect/>
          </a:stretch>
        </p:blipFill>
        <p:spPr>
          <a:xfrm>
            <a:off x="857224" y="3275664"/>
            <a:ext cx="2165230" cy="2010728"/>
          </a:xfrm>
          <a:prstGeom prst="rect">
            <a:avLst/>
          </a:prstGeom>
          <a:effectLst>
            <a:outerShdw blurRad="50800" dist="38100" dir="2700000" algn="tl" rotWithShape="0">
              <a:prstClr val="black">
                <a:alpha val="40000"/>
              </a:prstClr>
            </a:outerShdw>
          </a:effectLst>
        </p:spPr>
      </p:pic>
      <p:pic>
        <p:nvPicPr>
          <p:cNvPr id="9" name="Picture 8" descr="eco light logo.png"/>
          <p:cNvPicPr>
            <a:picLocks noChangeAspect="1"/>
          </p:cNvPicPr>
          <p:nvPr/>
        </p:nvPicPr>
        <p:blipFill>
          <a:blip r:embed="rId5" cstate="print"/>
          <a:stretch>
            <a:fillRect/>
          </a:stretch>
        </p:blipFill>
        <p:spPr>
          <a:xfrm>
            <a:off x="7488772" y="4913170"/>
            <a:ext cx="1440946" cy="666579"/>
          </a:xfrm>
          <a:prstGeom prst="rect">
            <a:avLst/>
          </a:prstGeom>
        </p:spPr>
      </p:pic>
    </p:spTree>
  </p:cSld>
  <p:clrMapOvr>
    <a:masterClrMapping/>
  </p:clrMapOvr>
  <p:transition spd="med" advTm="10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sz="3200" smtClean="0"/>
              <a:t>Optimising with Eco-Lights</a:t>
            </a:r>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22" name="TextBox 21"/>
          <p:cNvSpPr txBox="1"/>
          <p:nvPr/>
        </p:nvSpPr>
        <p:spPr>
          <a:xfrm>
            <a:off x="928662" y="1319747"/>
            <a:ext cx="6357982" cy="1323439"/>
          </a:xfrm>
          <a:prstGeom prst="rect">
            <a:avLst/>
          </a:prstGeom>
          <a:noFill/>
        </p:spPr>
        <p:txBody>
          <a:bodyPr wrap="square" rtlCol="0">
            <a:spAutoFit/>
          </a:bodyPr>
          <a:lstStyle/>
          <a:p>
            <a:r>
              <a:rPr lang="en-US" sz="1600" dirty="0" smtClean="0"/>
              <a:t>Match your lights to the correct part of the growing cycle.</a:t>
            </a:r>
          </a:p>
          <a:p>
            <a:endParaRPr lang="en-US" sz="1600" dirty="0" smtClean="0"/>
          </a:p>
          <a:p>
            <a:r>
              <a:rPr lang="en-US" sz="1600" dirty="0" smtClean="0"/>
              <a:t>Higher watt ratings increase light penetration.</a:t>
            </a:r>
          </a:p>
          <a:p>
            <a:endParaRPr lang="en-US" sz="1600" dirty="0" smtClean="0"/>
          </a:p>
          <a:p>
            <a:r>
              <a:rPr lang="en-US" sz="1600" dirty="0" smtClean="0"/>
              <a:t>Increase light penetration by placing lights closer to plants.</a:t>
            </a:r>
            <a:endParaRPr lang="en-US" sz="1600" dirty="0"/>
          </a:p>
        </p:txBody>
      </p:sp>
      <p:pic>
        <p:nvPicPr>
          <p:cNvPr id="16" name="Picture 15" descr="tomatoe_one.png"/>
          <p:cNvPicPr>
            <a:picLocks noChangeAspect="1"/>
          </p:cNvPicPr>
          <p:nvPr/>
        </p:nvPicPr>
        <p:blipFill>
          <a:blip r:embed="rId3" cstate="print"/>
          <a:stretch>
            <a:fillRect/>
          </a:stretch>
        </p:blipFill>
        <p:spPr>
          <a:xfrm>
            <a:off x="498911" y="1234216"/>
            <a:ext cx="358313" cy="408838"/>
          </a:xfrm>
          <a:prstGeom prst="rect">
            <a:avLst/>
          </a:prstGeom>
        </p:spPr>
      </p:pic>
      <p:pic>
        <p:nvPicPr>
          <p:cNvPr id="17" name="Picture 16" descr="tomatoe_one.png"/>
          <p:cNvPicPr>
            <a:picLocks noChangeAspect="1"/>
          </p:cNvPicPr>
          <p:nvPr/>
        </p:nvPicPr>
        <p:blipFill>
          <a:blip r:embed="rId3" cstate="print"/>
          <a:stretch>
            <a:fillRect/>
          </a:stretch>
        </p:blipFill>
        <p:spPr>
          <a:xfrm>
            <a:off x="498911" y="1734282"/>
            <a:ext cx="358313" cy="408838"/>
          </a:xfrm>
          <a:prstGeom prst="rect">
            <a:avLst/>
          </a:prstGeom>
        </p:spPr>
      </p:pic>
      <p:pic>
        <p:nvPicPr>
          <p:cNvPr id="18" name="Picture 17" descr="tomatoe_one.png"/>
          <p:cNvPicPr>
            <a:picLocks noChangeAspect="1"/>
          </p:cNvPicPr>
          <p:nvPr/>
        </p:nvPicPr>
        <p:blipFill>
          <a:blip r:embed="rId3" cstate="print"/>
          <a:stretch>
            <a:fillRect/>
          </a:stretch>
        </p:blipFill>
        <p:spPr>
          <a:xfrm>
            <a:off x="498911" y="2234348"/>
            <a:ext cx="358313" cy="408838"/>
          </a:xfrm>
          <a:prstGeom prst="rect">
            <a:avLst/>
          </a:prstGeom>
        </p:spPr>
      </p:pic>
      <p:pic>
        <p:nvPicPr>
          <p:cNvPr id="14" name="Picture 13" descr="eco light logo.png"/>
          <p:cNvPicPr>
            <a:picLocks noChangeAspect="1"/>
          </p:cNvPicPr>
          <p:nvPr/>
        </p:nvPicPr>
        <p:blipFill>
          <a:blip r:embed="rId4" cstate="print"/>
          <a:stretch>
            <a:fillRect/>
          </a:stretch>
        </p:blipFill>
        <p:spPr>
          <a:xfrm>
            <a:off x="7488772" y="4913170"/>
            <a:ext cx="1440946" cy="666579"/>
          </a:xfrm>
          <a:prstGeom prst="rect">
            <a:avLst/>
          </a:prstGeom>
        </p:spPr>
      </p:pic>
      <p:pic>
        <p:nvPicPr>
          <p:cNvPr id="15" name="Picture 14" descr="dual_top_normal_color.png"/>
          <p:cNvPicPr>
            <a:picLocks noChangeAspect="1"/>
          </p:cNvPicPr>
          <p:nvPr/>
        </p:nvPicPr>
        <p:blipFill>
          <a:blip r:embed="rId5"/>
          <a:stretch>
            <a:fillRect/>
          </a:stretch>
        </p:blipFill>
        <p:spPr>
          <a:xfrm rot="5400000">
            <a:off x="292737" y="3279111"/>
            <a:ext cx="2578875" cy="1449901"/>
          </a:xfrm>
          <a:prstGeom prst="rect">
            <a:avLst/>
          </a:prstGeom>
          <a:effectLst>
            <a:outerShdw blurRad="50800" dist="38100" dir="2700000" algn="tl" rotWithShape="0">
              <a:prstClr val="black">
                <a:alpha val="40000"/>
              </a:prstClr>
            </a:outerShdw>
          </a:effectLst>
        </p:spPr>
      </p:pic>
      <p:pic>
        <p:nvPicPr>
          <p:cNvPr id="19" name="Picture 18" descr="dual_top_normal_color.png"/>
          <p:cNvPicPr>
            <a:picLocks noChangeAspect="1"/>
          </p:cNvPicPr>
          <p:nvPr/>
        </p:nvPicPr>
        <p:blipFill>
          <a:blip r:embed="rId5"/>
          <a:stretch>
            <a:fillRect/>
          </a:stretch>
        </p:blipFill>
        <p:spPr>
          <a:xfrm rot="5400000">
            <a:off x="2448152" y="3169653"/>
            <a:ext cx="2078809" cy="1168753"/>
          </a:xfrm>
          <a:prstGeom prst="rect">
            <a:avLst/>
          </a:prstGeom>
          <a:effectLst>
            <a:outerShdw blurRad="50800" dist="38100" dir="2700000" algn="tl" rotWithShape="0">
              <a:prstClr val="black">
                <a:alpha val="40000"/>
              </a:prstClr>
            </a:outerShdw>
          </a:effectLst>
        </p:spPr>
      </p:pic>
      <p:pic>
        <p:nvPicPr>
          <p:cNvPr id="20" name="Picture 19" descr="dual_top_normal_color.png"/>
          <p:cNvPicPr>
            <a:picLocks noChangeAspect="1"/>
          </p:cNvPicPr>
          <p:nvPr/>
        </p:nvPicPr>
        <p:blipFill>
          <a:blip r:embed="rId6" cstate="print"/>
          <a:stretch>
            <a:fillRect/>
          </a:stretch>
        </p:blipFill>
        <p:spPr>
          <a:xfrm rot="5400000">
            <a:off x="4416197" y="3084740"/>
            <a:ext cx="1538219" cy="864821"/>
          </a:xfrm>
          <a:prstGeom prst="rect">
            <a:avLst/>
          </a:prstGeom>
          <a:effectLst>
            <a:outerShdw blurRad="50800" dist="38100" dir="2700000" algn="tl" rotWithShape="0">
              <a:prstClr val="black">
                <a:alpha val="40000"/>
              </a:prstClr>
            </a:outerShdw>
          </a:effectLst>
        </p:spPr>
      </p:pic>
      <p:pic>
        <p:nvPicPr>
          <p:cNvPr id="23" name="Picture 22" descr="dual_top_normal_color.png"/>
          <p:cNvPicPr>
            <a:picLocks noChangeAspect="1"/>
          </p:cNvPicPr>
          <p:nvPr/>
        </p:nvPicPr>
        <p:blipFill>
          <a:blip r:embed="rId7" cstate="print"/>
          <a:stretch>
            <a:fillRect/>
          </a:stretch>
        </p:blipFill>
        <p:spPr>
          <a:xfrm rot="5400000">
            <a:off x="5877807" y="2980453"/>
            <a:ext cx="1214446" cy="682789"/>
          </a:xfrm>
          <a:prstGeom prst="rect">
            <a:avLst/>
          </a:prstGeom>
        </p:spPr>
      </p:pic>
      <p:pic>
        <p:nvPicPr>
          <p:cNvPr id="24" name="Picture 23" descr="dual_top_normal_color.png"/>
          <p:cNvPicPr>
            <a:picLocks noChangeAspect="1"/>
          </p:cNvPicPr>
          <p:nvPr/>
        </p:nvPicPr>
        <p:blipFill>
          <a:blip r:embed="rId8" cstate="print"/>
          <a:stretch>
            <a:fillRect/>
          </a:stretch>
        </p:blipFill>
        <p:spPr>
          <a:xfrm rot="5400000">
            <a:off x="7132734" y="2846467"/>
            <a:ext cx="928695" cy="522133"/>
          </a:xfrm>
          <a:prstGeom prst="rect">
            <a:avLst/>
          </a:prstGeom>
        </p:spPr>
      </p:pic>
    </p:spTree>
  </p:cSld>
  <p:clrMapOvr>
    <a:masterClrMapping/>
  </p:clrMapOvr>
  <p:transition spd="med" advTm="8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eco_bulb_plus_hid_bulb.png"/>
          <p:cNvPicPr>
            <a:picLocks noChangeAspect="1"/>
          </p:cNvPicPr>
          <p:nvPr/>
        </p:nvPicPr>
        <p:blipFill>
          <a:blip r:embed="rId2" cstate="print"/>
          <a:stretch>
            <a:fillRect/>
          </a:stretch>
        </p:blipFill>
        <p:spPr>
          <a:xfrm>
            <a:off x="-214346" y="1071550"/>
            <a:ext cx="7286644" cy="4098737"/>
          </a:xfrm>
          <a:prstGeom prst="rect">
            <a:avLst/>
          </a:prstGeom>
          <a:effectLst>
            <a:outerShdw blurRad="50800" dist="38100" dir="2700000" algn="tl" rotWithShape="0">
              <a:prstClr val="black">
                <a:alpha val="40000"/>
              </a:prstClr>
            </a:outerShdw>
          </a:effectLst>
        </p:spPr>
      </p:pic>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 + HID Lamps</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3"/>
          <a:stretch>
            <a:fillRect/>
          </a:stretch>
        </p:blipFill>
        <p:spPr>
          <a:xfrm>
            <a:off x="6848598" y="166794"/>
            <a:ext cx="3224128" cy="360143"/>
          </a:xfrm>
          <a:prstGeom prst="rect">
            <a:avLst/>
          </a:prstGeom>
        </p:spPr>
      </p:pic>
      <p:sp>
        <p:nvSpPr>
          <p:cNvPr id="24" name="TextBox 23"/>
          <p:cNvSpPr txBox="1"/>
          <p:nvPr/>
        </p:nvSpPr>
        <p:spPr>
          <a:xfrm>
            <a:off x="785786" y="1643054"/>
            <a:ext cx="714380" cy="1200329"/>
          </a:xfrm>
          <a:prstGeom prst="rect">
            <a:avLst/>
          </a:prstGeom>
          <a:noFill/>
        </p:spPr>
        <p:txBody>
          <a:bodyPr wrap="square" rtlCol="0">
            <a:spAutoFit/>
          </a:bodyPr>
          <a:lstStyle/>
          <a:p>
            <a:r>
              <a:rPr lang="en-US" sz="7200" dirty="0" smtClean="0"/>
              <a:t>+</a:t>
            </a:r>
          </a:p>
        </p:txBody>
      </p:sp>
      <p:sp>
        <p:nvSpPr>
          <p:cNvPr id="25" name="TextBox 24"/>
          <p:cNvSpPr txBox="1"/>
          <p:nvPr/>
        </p:nvSpPr>
        <p:spPr>
          <a:xfrm>
            <a:off x="3214678" y="928674"/>
            <a:ext cx="3786214" cy="584775"/>
          </a:xfrm>
          <a:prstGeom prst="rect">
            <a:avLst/>
          </a:prstGeom>
          <a:noFill/>
        </p:spPr>
        <p:txBody>
          <a:bodyPr wrap="square" rtlCol="0">
            <a:spAutoFit/>
          </a:bodyPr>
          <a:lstStyle/>
          <a:p>
            <a:r>
              <a:rPr lang="en-US" sz="1600" dirty="0" smtClean="0"/>
              <a:t>Use CFL Lamps to cover the zones </a:t>
            </a:r>
          </a:p>
          <a:p>
            <a:r>
              <a:rPr lang="en-US" sz="1600" dirty="0" smtClean="0"/>
              <a:t>in between HID reflectors</a:t>
            </a:r>
          </a:p>
        </p:txBody>
      </p:sp>
      <p:pic>
        <p:nvPicPr>
          <p:cNvPr id="14" name="Picture 13" descr="eco light logo.png"/>
          <p:cNvPicPr>
            <a:picLocks noChangeAspect="1"/>
          </p:cNvPicPr>
          <p:nvPr/>
        </p:nvPicPr>
        <p:blipFill>
          <a:blip r:embed="rId4" cstate="print"/>
          <a:stretch>
            <a:fillRect/>
          </a:stretch>
        </p:blipFill>
        <p:spPr>
          <a:xfrm>
            <a:off x="7488772" y="4913170"/>
            <a:ext cx="1440946" cy="666579"/>
          </a:xfrm>
          <a:prstGeom prst="rect">
            <a:avLst/>
          </a:prstGeom>
        </p:spPr>
      </p:pic>
    </p:spTree>
  </p:cSld>
  <p:clrMapOvr>
    <a:masterClrMapping/>
  </p:clrMapOvr>
  <p:transition spd="med" advTm="8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ao_36million_scene_comp_b copy.png"/>
          <p:cNvPicPr>
            <a:picLocks noChangeAspect="1"/>
          </p:cNvPicPr>
          <p:nvPr/>
        </p:nvPicPr>
        <p:blipFill>
          <a:blip r:embed="rId2"/>
          <a:stretch>
            <a:fillRect/>
          </a:stretch>
        </p:blipFill>
        <p:spPr>
          <a:xfrm>
            <a:off x="0" y="571500"/>
            <a:ext cx="9144000" cy="5143500"/>
          </a:xfrm>
          <a:prstGeom prst="rect">
            <a:avLst/>
          </a:prstGeom>
        </p:spPr>
      </p:pic>
      <p:sp>
        <p:nvSpPr>
          <p:cNvPr id="2" name="Title 1"/>
          <p:cNvSpPr>
            <a:spLocks noGrp="1"/>
          </p:cNvSpPr>
          <p:nvPr>
            <p:ph type="ctrTitle"/>
          </p:nvPr>
        </p:nvSpPr>
        <p:spPr>
          <a:xfrm>
            <a:off x="500034" y="535765"/>
            <a:ext cx="6480048" cy="535785"/>
          </a:xfrm>
        </p:spPr>
        <p:txBody>
          <a:bodyPr>
            <a:normAutofit fontScale="90000"/>
          </a:bodyPr>
          <a:lstStyle/>
          <a:p>
            <a:pPr algn="l"/>
            <a:r>
              <a:rPr lang="en-GB" sz="3200" dirty="0" smtClean="0"/>
              <a:t>HID Lamps only</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3"/>
          <a:stretch>
            <a:fillRect/>
          </a:stretch>
        </p:blipFill>
        <p:spPr>
          <a:xfrm>
            <a:off x="6848598" y="166794"/>
            <a:ext cx="3224128" cy="360143"/>
          </a:xfrm>
          <a:prstGeom prst="rect">
            <a:avLst/>
          </a:prstGeom>
        </p:spPr>
      </p:pic>
      <p:pic>
        <p:nvPicPr>
          <p:cNvPr id="14" name="Picture 13" descr="eco light logo.png"/>
          <p:cNvPicPr>
            <a:picLocks noChangeAspect="1"/>
          </p:cNvPicPr>
          <p:nvPr/>
        </p:nvPicPr>
        <p:blipFill>
          <a:blip r:embed="rId4" cstate="print"/>
          <a:stretch>
            <a:fillRect/>
          </a:stretch>
        </p:blipFill>
        <p:spPr>
          <a:xfrm>
            <a:off x="7488772" y="4913170"/>
            <a:ext cx="1440946" cy="666579"/>
          </a:xfrm>
          <a:prstGeom prst="rect">
            <a:avLst/>
          </a:prstGeom>
        </p:spPr>
      </p:pic>
    </p:spTree>
  </p:cSld>
  <p:clrMapOvr>
    <a:masterClrMapping/>
  </p:clrMapOvr>
  <p:transition spd="med" advTm="6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Picture 6" descr="ao_36million_scene_comp_ON.png"/>
          <p:cNvPicPr>
            <a:picLocks noChangeAspect="1"/>
          </p:cNvPicPr>
          <p:nvPr/>
        </p:nvPicPr>
        <p:blipFill>
          <a:blip r:embed="rId2"/>
          <a:stretch>
            <a:fillRect/>
          </a:stretch>
        </p:blipFill>
        <p:spPr>
          <a:xfrm>
            <a:off x="0" y="571500"/>
            <a:ext cx="9144000" cy="5143500"/>
          </a:xfrm>
          <a:prstGeom prst="rect">
            <a:avLst/>
          </a:prstGeom>
        </p:spPr>
      </p:pic>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3"/>
          <a:stretch>
            <a:fillRect/>
          </a:stretch>
        </p:blipFill>
        <p:spPr>
          <a:xfrm>
            <a:off x="6848598" y="166794"/>
            <a:ext cx="3224128" cy="360143"/>
          </a:xfrm>
          <a:prstGeom prst="rect">
            <a:avLst/>
          </a:prstGeom>
        </p:spPr>
      </p:pic>
      <p:pic>
        <p:nvPicPr>
          <p:cNvPr id="14" name="Picture 13" descr="eco light logo.png"/>
          <p:cNvPicPr>
            <a:picLocks noChangeAspect="1"/>
          </p:cNvPicPr>
          <p:nvPr/>
        </p:nvPicPr>
        <p:blipFill>
          <a:blip r:embed="rId4" cstate="print"/>
          <a:stretch>
            <a:fillRect/>
          </a:stretch>
        </p:blipFill>
        <p:spPr>
          <a:xfrm>
            <a:off x="7488772" y="4913170"/>
            <a:ext cx="1440946" cy="666579"/>
          </a:xfrm>
          <a:prstGeom prst="rect">
            <a:avLst/>
          </a:prstGeom>
        </p:spPr>
      </p:pic>
      <p:sp>
        <p:nvSpPr>
          <p:cNvPr id="13" name="Title 1"/>
          <p:cNvSpPr>
            <a:spLocks noGrp="1"/>
          </p:cNvSpPr>
          <p:nvPr>
            <p:ph type="ctrTitle"/>
          </p:nvPr>
        </p:nvSpPr>
        <p:spPr>
          <a:xfrm>
            <a:off x="500034" y="535765"/>
            <a:ext cx="6480048" cy="535785"/>
          </a:xfrm>
        </p:spPr>
        <p:txBody>
          <a:bodyPr>
            <a:normAutofit fontScale="90000"/>
          </a:bodyPr>
          <a:lstStyle/>
          <a:p>
            <a:pPr algn="l"/>
            <a:r>
              <a:rPr lang="en-GB" sz="3200" dirty="0" smtClean="0"/>
              <a:t>HID Lamps  + eco-lights</a:t>
            </a:r>
            <a:endParaRPr lang="en-US" sz="3200" dirty="0"/>
          </a:p>
        </p:txBody>
      </p:sp>
    </p:spTree>
  </p:cSld>
  <p:clrMapOvr>
    <a:masterClrMapping/>
  </p:clrMapOvr>
  <p:transition spd="med" advTm="12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4" name="Picture 13" descr="eco light logo.png"/>
          <p:cNvPicPr>
            <a:picLocks noChangeAspect="1"/>
          </p:cNvPicPr>
          <p:nvPr/>
        </p:nvPicPr>
        <p:blipFill>
          <a:blip r:embed="rId3" cstate="print"/>
          <a:stretch>
            <a:fillRect/>
          </a:stretch>
        </p:blipFill>
        <p:spPr>
          <a:xfrm>
            <a:off x="7488772" y="4913170"/>
            <a:ext cx="1440946" cy="666579"/>
          </a:xfrm>
          <a:prstGeom prst="rect">
            <a:avLst/>
          </a:prstGeom>
        </p:spPr>
      </p:pic>
      <p:sp>
        <p:nvSpPr>
          <p:cNvPr id="13" name="Title 1"/>
          <p:cNvSpPr>
            <a:spLocks noGrp="1"/>
          </p:cNvSpPr>
          <p:nvPr>
            <p:ph type="ctrTitle"/>
          </p:nvPr>
        </p:nvSpPr>
        <p:spPr>
          <a:xfrm>
            <a:off x="500034" y="535765"/>
            <a:ext cx="6480048" cy="535785"/>
          </a:xfrm>
        </p:spPr>
        <p:txBody>
          <a:bodyPr>
            <a:normAutofit fontScale="90000"/>
          </a:bodyPr>
          <a:lstStyle/>
          <a:p>
            <a:pPr algn="l"/>
            <a:r>
              <a:rPr lang="en-GB" sz="3200" dirty="0" smtClean="0"/>
              <a:t>HID Lamps  + eco-lights</a:t>
            </a:r>
            <a:endParaRPr lang="en-US" sz="3200" dirty="0"/>
          </a:p>
        </p:txBody>
      </p:sp>
      <p:sp>
        <p:nvSpPr>
          <p:cNvPr id="9" name="TextBox 8"/>
          <p:cNvSpPr txBox="1"/>
          <p:nvPr/>
        </p:nvSpPr>
        <p:spPr>
          <a:xfrm>
            <a:off x="3857620" y="1214426"/>
            <a:ext cx="3786214" cy="3539430"/>
          </a:xfrm>
          <a:prstGeom prst="rect">
            <a:avLst/>
          </a:prstGeom>
          <a:noFill/>
        </p:spPr>
        <p:txBody>
          <a:bodyPr wrap="square" rtlCol="0">
            <a:spAutoFit/>
          </a:bodyPr>
          <a:lstStyle/>
          <a:p>
            <a:r>
              <a:rPr lang="en-GB" sz="1600" dirty="0" smtClean="0"/>
              <a:t>Using Eco-lights is a great low cost solution to boost light coverage over a growing area.</a:t>
            </a:r>
          </a:p>
          <a:p>
            <a:endParaRPr lang="en-GB" sz="1600" dirty="0" smtClean="0"/>
          </a:p>
          <a:p>
            <a:r>
              <a:rPr lang="en-GB" sz="1600" dirty="0" smtClean="0"/>
              <a:t>Eco-Light’s are cheap to run and have a built in ballast.</a:t>
            </a:r>
          </a:p>
          <a:p>
            <a:endParaRPr lang="en-GB" sz="1600" dirty="0" smtClean="0"/>
          </a:p>
          <a:p>
            <a:r>
              <a:rPr lang="en-GB" sz="1600" dirty="0" smtClean="0"/>
              <a:t>Simply use the CLF hangers to plug in and go.</a:t>
            </a:r>
          </a:p>
          <a:p>
            <a:endParaRPr lang="en-GB" sz="1600" dirty="0" smtClean="0"/>
          </a:p>
          <a:p>
            <a:r>
              <a:rPr lang="en-GB" sz="1600" dirty="0" smtClean="0"/>
              <a:t>Eco-light’s will help cover the zones in</a:t>
            </a:r>
          </a:p>
          <a:p>
            <a:r>
              <a:rPr lang="en-GB" sz="1600" dirty="0" smtClean="0"/>
              <a:t>Between HID Reflectors and also increase the overall ambient light in the grow area.</a:t>
            </a:r>
            <a:endParaRPr lang="en-US" sz="1600" dirty="0" smtClean="0"/>
          </a:p>
        </p:txBody>
      </p:sp>
      <p:pic>
        <p:nvPicPr>
          <p:cNvPr id="20" name="Picture 19" descr="ao_36million_scene_comp_OFF_sml.png"/>
          <p:cNvPicPr>
            <a:picLocks noChangeAspect="1"/>
          </p:cNvPicPr>
          <p:nvPr/>
        </p:nvPicPr>
        <p:blipFill>
          <a:blip r:embed="rId4"/>
          <a:stretch>
            <a:fillRect/>
          </a:stretch>
        </p:blipFill>
        <p:spPr>
          <a:xfrm>
            <a:off x="285720" y="3214690"/>
            <a:ext cx="3221231" cy="1811942"/>
          </a:xfrm>
          <a:prstGeom prst="rect">
            <a:avLst/>
          </a:prstGeom>
        </p:spPr>
      </p:pic>
      <p:pic>
        <p:nvPicPr>
          <p:cNvPr id="21" name="Picture 20" descr="ao_36million_scene_comp_ON_sml.png"/>
          <p:cNvPicPr>
            <a:picLocks noChangeAspect="1"/>
          </p:cNvPicPr>
          <p:nvPr/>
        </p:nvPicPr>
        <p:blipFill>
          <a:blip r:embed="rId5"/>
          <a:stretch>
            <a:fillRect/>
          </a:stretch>
        </p:blipFill>
        <p:spPr>
          <a:xfrm>
            <a:off x="285720" y="1331310"/>
            <a:ext cx="3221231" cy="1811942"/>
          </a:xfrm>
          <a:prstGeom prst="rect">
            <a:avLst/>
          </a:prstGeom>
        </p:spPr>
      </p:pic>
      <p:pic>
        <p:nvPicPr>
          <p:cNvPr id="22" name="Picture 21" descr="ao_36million_scene_comp_OFF_sml.png"/>
          <p:cNvPicPr>
            <a:picLocks noChangeAspect="1"/>
          </p:cNvPicPr>
          <p:nvPr/>
        </p:nvPicPr>
        <p:blipFill>
          <a:blip r:embed="rId4"/>
          <a:stretch>
            <a:fillRect/>
          </a:stretch>
        </p:blipFill>
        <p:spPr>
          <a:xfrm>
            <a:off x="285720" y="1331310"/>
            <a:ext cx="3221231" cy="1811942"/>
          </a:xfrm>
          <a:prstGeom prst="rect">
            <a:avLst/>
          </a:prstGeom>
        </p:spPr>
      </p:pic>
      <p:pic>
        <p:nvPicPr>
          <p:cNvPr id="23" name="Picture 22" descr="ao_36million_scene_comp_ON_sml.png"/>
          <p:cNvPicPr>
            <a:picLocks noChangeAspect="1"/>
          </p:cNvPicPr>
          <p:nvPr/>
        </p:nvPicPr>
        <p:blipFill>
          <a:blip r:embed="rId5"/>
          <a:stretch>
            <a:fillRect/>
          </a:stretch>
        </p:blipFill>
        <p:spPr>
          <a:xfrm>
            <a:off x="285720" y="3214690"/>
            <a:ext cx="3221231" cy="1811942"/>
          </a:xfrm>
          <a:prstGeom prst="rect">
            <a:avLst/>
          </a:prstGeom>
        </p:spPr>
      </p:pic>
    </p:spTree>
  </p:cSld>
  <p:clrMapOvr>
    <a:masterClrMapping/>
  </p:clrMapOvr>
  <p:transition spd="med" advTm="1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tomatoe_one.png"/>
          <p:cNvPicPr>
            <a:picLocks noChangeAspect="1"/>
          </p:cNvPicPr>
          <p:nvPr/>
        </p:nvPicPr>
        <p:blipFill>
          <a:blip r:embed="rId2" cstate="print"/>
          <a:stretch>
            <a:fillRect/>
          </a:stretch>
        </p:blipFill>
        <p:spPr>
          <a:xfrm>
            <a:off x="285720" y="1892213"/>
            <a:ext cx="2286016" cy="2608361"/>
          </a:xfrm>
          <a:prstGeom prst="rect">
            <a:avLst/>
          </a:prstGeom>
          <a:effectLst>
            <a:outerShdw blurRad="50800" dist="38100" dir="2700000" algn="tl" rotWithShape="0">
              <a:prstClr val="black">
                <a:alpha val="40000"/>
              </a:prstClr>
            </a:outerShdw>
          </a:effectLst>
        </p:spPr>
      </p:pic>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CFL</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3"/>
          <a:stretch>
            <a:fillRect/>
          </a:stretch>
        </p:blipFill>
        <p:spPr>
          <a:xfrm>
            <a:off x="6848598" y="166794"/>
            <a:ext cx="3224128" cy="360143"/>
          </a:xfrm>
          <a:prstGeom prst="rect">
            <a:avLst/>
          </a:prstGeom>
        </p:spPr>
      </p:pic>
      <p:sp>
        <p:nvSpPr>
          <p:cNvPr id="22" name="TextBox 21"/>
          <p:cNvSpPr txBox="1"/>
          <p:nvPr/>
        </p:nvSpPr>
        <p:spPr>
          <a:xfrm>
            <a:off x="500034" y="1000112"/>
            <a:ext cx="4429156" cy="646331"/>
          </a:xfrm>
          <a:prstGeom prst="rect">
            <a:avLst/>
          </a:prstGeom>
          <a:noFill/>
        </p:spPr>
        <p:txBody>
          <a:bodyPr wrap="square" rtlCol="0">
            <a:spAutoFit/>
          </a:bodyPr>
          <a:lstStyle/>
          <a:p>
            <a:r>
              <a:rPr lang="en-US" dirty="0" smtClean="0"/>
              <a:t>Eco-Light’s are a great option for peppers, tomatoes, chili etc.</a:t>
            </a:r>
          </a:p>
        </p:txBody>
      </p:sp>
      <p:pic>
        <p:nvPicPr>
          <p:cNvPr id="16" name="Picture 15" descr="peppers_cutout.png"/>
          <p:cNvPicPr>
            <a:picLocks noChangeAspect="1"/>
          </p:cNvPicPr>
          <p:nvPr/>
        </p:nvPicPr>
        <p:blipFill>
          <a:blip r:embed="rId4" cstate="print"/>
          <a:stretch>
            <a:fillRect/>
          </a:stretch>
        </p:blipFill>
        <p:spPr>
          <a:xfrm>
            <a:off x="2755899" y="1785930"/>
            <a:ext cx="4602183" cy="2786082"/>
          </a:xfrm>
          <a:prstGeom prst="rect">
            <a:avLst/>
          </a:prstGeom>
          <a:effectLst>
            <a:outerShdw blurRad="50800" dist="38100" dir="2700000" algn="tl" rotWithShape="0">
              <a:prstClr val="black">
                <a:alpha val="40000"/>
              </a:prstClr>
            </a:outerShdw>
          </a:effectLst>
        </p:spPr>
      </p:pic>
      <p:pic>
        <p:nvPicPr>
          <p:cNvPr id="7" name="Picture 6" descr="3d_bulb-2.png"/>
          <p:cNvPicPr>
            <a:picLocks noChangeAspect="1"/>
          </p:cNvPicPr>
          <p:nvPr/>
        </p:nvPicPr>
        <p:blipFill>
          <a:blip r:embed="rId5"/>
          <a:stretch>
            <a:fillRect/>
          </a:stretch>
        </p:blipFill>
        <p:spPr>
          <a:xfrm>
            <a:off x="6357950" y="1714492"/>
            <a:ext cx="3190864" cy="3190864"/>
          </a:xfrm>
          <a:prstGeom prst="rect">
            <a:avLst/>
          </a:prstGeom>
          <a:effectLst>
            <a:outerShdw blurRad="50800" dist="38100" dir="2700000" algn="tl" rotWithShape="0">
              <a:prstClr val="black">
                <a:alpha val="40000"/>
              </a:prstClr>
            </a:outerShdw>
          </a:effectLst>
        </p:spPr>
      </p:pic>
      <p:pic>
        <p:nvPicPr>
          <p:cNvPr id="9" name="Picture 8" descr="eco light logo.png"/>
          <p:cNvPicPr>
            <a:picLocks noChangeAspect="1"/>
          </p:cNvPicPr>
          <p:nvPr/>
        </p:nvPicPr>
        <p:blipFill>
          <a:blip r:embed="rId6" cstate="print"/>
          <a:stretch>
            <a:fillRect/>
          </a:stretch>
        </p:blipFill>
        <p:spPr>
          <a:xfrm>
            <a:off x="7488772" y="4913170"/>
            <a:ext cx="1440946" cy="666579"/>
          </a:xfrm>
          <a:prstGeom prst="rect">
            <a:avLst/>
          </a:prstGeom>
        </p:spPr>
      </p:pic>
    </p:spTree>
  </p:cSld>
  <p:clrMapOvr>
    <a:masterClrMapping/>
  </p:clrMapOvr>
  <p:transition spd="med" advTm="5000">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further  information</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7" name="Picture 6" descr="3d_bulb-3.png"/>
          <p:cNvPicPr>
            <a:picLocks noChangeAspect="1"/>
          </p:cNvPicPr>
          <p:nvPr/>
        </p:nvPicPr>
        <p:blipFill>
          <a:blip r:embed="rId3"/>
          <a:stretch>
            <a:fillRect/>
          </a:stretch>
        </p:blipFill>
        <p:spPr>
          <a:xfrm>
            <a:off x="6143636" y="1500178"/>
            <a:ext cx="3619492" cy="3619492"/>
          </a:xfrm>
          <a:prstGeom prst="rect">
            <a:avLst/>
          </a:prstGeom>
          <a:effectLst>
            <a:outerShdw blurRad="50800" dist="38100" dir="2700000" algn="tl" rotWithShape="0">
              <a:prstClr val="black">
                <a:alpha val="40000"/>
              </a:prstClr>
            </a:outerShdw>
          </a:effectLst>
        </p:spPr>
      </p:pic>
      <p:pic>
        <p:nvPicPr>
          <p:cNvPr id="9" name="Picture 8" descr="eco light logo.png"/>
          <p:cNvPicPr>
            <a:picLocks noChangeAspect="1"/>
          </p:cNvPicPr>
          <p:nvPr/>
        </p:nvPicPr>
        <p:blipFill>
          <a:blip r:embed="rId4" cstate="print"/>
          <a:stretch>
            <a:fillRect/>
          </a:stretch>
        </p:blipFill>
        <p:spPr>
          <a:xfrm>
            <a:off x="7488772" y="4913170"/>
            <a:ext cx="1440946" cy="666579"/>
          </a:xfrm>
          <a:prstGeom prst="rect">
            <a:avLst/>
          </a:prstGeom>
        </p:spPr>
      </p:pic>
      <p:sp>
        <p:nvSpPr>
          <p:cNvPr id="10" name="TextBox 9"/>
          <p:cNvSpPr txBox="1"/>
          <p:nvPr/>
        </p:nvSpPr>
        <p:spPr>
          <a:xfrm>
            <a:off x="500034" y="2214558"/>
            <a:ext cx="6858048" cy="830997"/>
          </a:xfrm>
          <a:prstGeom prst="rect">
            <a:avLst/>
          </a:prstGeom>
          <a:noFill/>
        </p:spPr>
        <p:txBody>
          <a:bodyPr wrap="square" rtlCol="0">
            <a:spAutoFit/>
          </a:bodyPr>
          <a:lstStyle/>
          <a:p>
            <a:pPr algn="ctr"/>
            <a:r>
              <a:rPr lang="en-US" sz="1600" dirty="0" smtClean="0"/>
              <a:t>For more information </a:t>
            </a:r>
          </a:p>
          <a:p>
            <a:pPr algn="ctr"/>
            <a:r>
              <a:rPr lang="en-US" sz="1600" dirty="0" smtClean="0"/>
              <a:t>Talk to one of our representatives on our stand </a:t>
            </a:r>
          </a:p>
          <a:p>
            <a:pPr algn="ctr"/>
            <a:r>
              <a:rPr lang="en-US" sz="1600" dirty="0" smtClean="0"/>
              <a:t>or visit Ecotechnics website.</a:t>
            </a:r>
          </a:p>
        </p:txBody>
      </p:sp>
      <p:sp>
        <p:nvSpPr>
          <p:cNvPr id="8" name="TextBox 7"/>
          <p:cNvSpPr txBox="1"/>
          <p:nvPr/>
        </p:nvSpPr>
        <p:spPr>
          <a:xfrm>
            <a:off x="1357290" y="3286128"/>
            <a:ext cx="5214974" cy="430887"/>
          </a:xfrm>
          <a:prstGeom prst="rect">
            <a:avLst/>
          </a:prstGeom>
          <a:noFill/>
        </p:spPr>
        <p:txBody>
          <a:bodyPr wrap="square" rtlCol="0">
            <a:spAutoFit/>
          </a:bodyPr>
          <a:lstStyle/>
          <a:p>
            <a:pPr algn="ctr"/>
            <a:r>
              <a:rPr lang="en-GB" sz="2200" dirty="0" smtClean="0"/>
              <a:t>www.ecotechnics.co.uk</a:t>
            </a:r>
            <a:endParaRPr lang="en-US" sz="2200" dirty="0"/>
          </a:p>
        </p:txBody>
      </p:sp>
    </p:spTree>
  </p:cSld>
  <p:clrMapOvr>
    <a:masterClrMapping/>
  </p:clrMapOvr>
  <p:transition spd="med" advTm="12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err="1" smtClean="0"/>
              <a:t>Unis</a:t>
            </a:r>
            <a:endParaRPr lang="en-US" sz="3200" dirty="0"/>
          </a:p>
        </p:txBody>
      </p:sp>
      <p:sp>
        <p:nvSpPr>
          <p:cNvPr id="7" name="TextBox 6"/>
          <p:cNvSpPr txBox="1"/>
          <p:nvPr/>
        </p:nvSpPr>
        <p:spPr>
          <a:xfrm>
            <a:off x="428601" y="833423"/>
            <a:ext cx="2839239" cy="369332"/>
          </a:xfrm>
          <a:prstGeom prst="rect">
            <a:avLst/>
          </a:prstGeom>
          <a:noFill/>
        </p:spPr>
        <p:txBody>
          <a:bodyPr wrap="none" rtlCol="0">
            <a:spAutoFit/>
          </a:bodyPr>
          <a:lstStyle/>
          <a:p>
            <a:r>
              <a:rPr lang="en-GB" dirty="0" smtClean="0"/>
              <a:t>Carbon Dioxide Controller</a:t>
            </a:r>
            <a:endParaRPr lang="en-US" dirty="0"/>
          </a:p>
        </p:txBody>
      </p:sp>
      <p:sp>
        <p:nvSpPr>
          <p:cNvPr id="9" name="TextBox 8"/>
          <p:cNvSpPr txBox="1"/>
          <p:nvPr/>
        </p:nvSpPr>
        <p:spPr>
          <a:xfrm>
            <a:off x="428596" y="1172024"/>
            <a:ext cx="4857784" cy="2031325"/>
          </a:xfrm>
          <a:prstGeom prst="rect">
            <a:avLst/>
          </a:prstGeom>
          <a:noFill/>
        </p:spPr>
        <p:txBody>
          <a:bodyPr wrap="square" rtlCol="0">
            <a:spAutoFit/>
          </a:bodyPr>
          <a:lstStyle/>
          <a:p>
            <a:r>
              <a:rPr lang="en-US" sz="1400" dirty="0" smtClean="0"/>
              <a:t>The </a:t>
            </a:r>
            <a:r>
              <a:rPr lang="en-US" sz="1400" dirty="0" err="1" smtClean="0"/>
              <a:t>Unis</a:t>
            </a:r>
            <a:r>
              <a:rPr lang="en-US" sz="1400" dirty="0" smtClean="0"/>
              <a:t> CO2 Controller is the simplest way to inject CO2 into your grow room. </a:t>
            </a:r>
          </a:p>
          <a:p>
            <a:endParaRPr lang="en-US" sz="1400" dirty="0" smtClean="0"/>
          </a:p>
          <a:p>
            <a:r>
              <a:rPr lang="en-US" sz="1400" dirty="0" smtClean="0"/>
              <a:t>Just set the size of your room to one of the </a:t>
            </a:r>
          </a:p>
          <a:p>
            <a:r>
              <a:rPr lang="en-US" sz="1400" dirty="0" smtClean="0"/>
              <a:t>16 presets and the controller will do the rest. </a:t>
            </a:r>
          </a:p>
          <a:p>
            <a:endParaRPr lang="en-US" sz="1400" dirty="0" smtClean="0"/>
          </a:p>
          <a:p>
            <a:r>
              <a:rPr lang="en-US" sz="1400" dirty="0" smtClean="0"/>
              <a:t>The </a:t>
            </a:r>
            <a:r>
              <a:rPr lang="en-US" sz="1400" dirty="0" err="1" smtClean="0"/>
              <a:t>Unis</a:t>
            </a:r>
            <a:r>
              <a:rPr lang="en-US" sz="1400" dirty="0" smtClean="0"/>
              <a:t> CO2 Controller comes complete </a:t>
            </a:r>
          </a:p>
          <a:p>
            <a:r>
              <a:rPr lang="en-US" sz="1400" dirty="0" smtClean="0"/>
              <a:t>with a Regulator unit ready to use </a:t>
            </a:r>
          </a:p>
          <a:p>
            <a:r>
              <a:rPr lang="en-US" sz="1400" dirty="0" smtClean="0"/>
              <a:t>just add the gas bottle!</a:t>
            </a:r>
            <a:endParaRPr lang="en-US" sz="14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3" name="Picture 12" descr="grow_room_setup.png"/>
          <p:cNvPicPr>
            <a:picLocks noChangeAspect="1"/>
          </p:cNvPicPr>
          <p:nvPr/>
        </p:nvPicPr>
        <p:blipFill>
          <a:blip r:embed="rId3" cstate="print"/>
          <a:stretch>
            <a:fillRect/>
          </a:stretch>
        </p:blipFill>
        <p:spPr>
          <a:xfrm>
            <a:off x="500034" y="3214690"/>
            <a:ext cx="3682993" cy="2071684"/>
          </a:xfrm>
          <a:prstGeom prst="rect">
            <a:avLst/>
          </a:prstGeom>
        </p:spPr>
      </p:pic>
      <p:pic>
        <p:nvPicPr>
          <p:cNvPr id="14" name="Picture 13" descr="both unis i pik_color_001.png"/>
          <p:cNvPicPr>
            <a:picLocks noChangeAspect="1"/>
          </p:cNvPicPr>
          <p:nvPr/>
        </p:nvPicPr>
        <p:blipFill>
          <a:blip r:embed="rId4" cstate="print"/>
          <a:stretch>
            <a:fillRect/>
          </a:stretch>
        </p:blipFill>
        <p:spPr>
          <a:xfrm>
            <a:off x="1928794" y="644486"/>
            <a:ext cx="8508800" cy="4784782"/>
          </a:xfrm>
          <a:prstGeom prst="rect">
            <a:avLst/>
          </a:prstGeom>
          <a:effectLst>
            <a:outerShdw blurRad="50800" dist="38100" dir="5400000" algn="t" rotWithShape="0">
              <a:prstClr val="black">
                <a:alpha val="40000"/>
              </a:prstClr>
            </a:outerShdw>
          </a:effectLst>
        </p:spPr>
      </p:pic>
    </p:spTree>
  </p:cSld>
  <p:clrMapOvr>
    <a:masterClrMapping/>
  </p:clrMapOvr>
  <p:transition spd="med" advTm="1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01" y="833423"/>
            <a:ext cx="4134465" cy="369332"/>
          </a:xfrm>
          <a:prstGeom prst="rect">
            <a:avLst/>
          </a:prstGeom>
          <a:noFill/>
        </p:spPr>
        <p:txBody>
          <a:bodyPr wrap="none" rtlCol="0">
            <a:spAutoFit/>
          </a:bodyPr>
          <a:lstStyle/>
          <a:p>
            <a:r>
              <a:rPr lang="en-GB" dirty="0" smtClean="0"/>
              <a:t>Horticultural Carbon Dioxide Controller</a:t>
            </a:r>
            <a:endParaRPr lang="en-US" dirty="0"/>
          </a:p>
        </p:txBody>
      </p:sp>
      <p:sp>
        <p:nvSpPr>
          <p:cNvPr id="6" name="TextBox 5"/>
          <p:cNvSpPr txBox="1"/>
          <p:nvPr/>
        </p:nvSpPr>
        <p:spPr>
          <a:xfrm>
            <a:off x="428596" y="1172026"/>
            <a:ext cx="6572296" cy="1600438"/>
          </a:xfrm>
          <a:prstGeom prst="rect">
            <a:avLst/>
          </a:prstGeom>
          <a:noFill/>
        </p:spPr>
        <p:txBody>
          <a:bodyPr wrap="square" rtlCol="0">
            <a:spAutoFit/>
          </a:bodyPr>
          <a:lstStyle/>
          <a:p>
            <a:r>
              <a:rPr lang="en-US" sz="1400" dirty="0" smtClean="0"/>
              <a:t>The Evolution CO2 Controller is the most versatile CO2 controller available. </a:t>
            </a:r>
          </a:p>
          <a:p>
            <a:endParaRPr lang="en-US" sz="1400" dirty="0" smtClean="0"/>
          </a:p>
          <a:p>
            <a:r>
              <a:rPr lang="en-US" sz="1400" dirty="0" smtClean="0"/>
              <a:t>The Evolution CO2 Controller can be used with or without an analyzer.</a:t>
            </a:r>
          </a:p>
          <a:p>
            <a:endParaRPr lang="en-US" sz="1400" dirty="0" smtClean="0"/>
          </a:p>
          <a:p>
            <a:r>
              <a:rPr lang="en-US" sz="1400" dirty="0" smtClean="0"/>
              <a:t>The Evolution CO2 Controller can be </a:t>
            </a:r>
          </a:p>
          <a:p>
            <a:r>
              <a:rPr lang="en-US" sz="1400" dirty="0" smtClean="0"/>
              <a:t>used with bottled CO2 gas or with a</a:t>
            </a:r>
          </a:p>
          <a:p>
            <a:r>
              <a:rPr lang="en-US" sz="1400" dirty="0" smtClean="0"/>
              <a:t>propane burning CO2 generator .</a:t>
            </a:r>
          </a:p>
        </p:txBody>
      </p:sp>
      <p:sp>
        <p:nvSpPr>
          <p:cNvPr id="10" name="TextBox 9"/>
          <p:cNvSpPr txBox="1"/>
          <p:nvPr/>
        </p:nvSpPr>
        <p:spPr>
          <a:xfrm>
            <a:off x="428596" y="2830957"/>
            <a:ext cx="6572296" cy="1169551"/>
          </a:xfrm>
          <a:prstGeom prst="rect">
            <a:avLst/>
          </a:prstGeom>
          <a:noFill/>
        </p:spPr>
        <p:txBody>
          <a:bodyPr wrap="square" rtlCol="0">
            <a:spAutoFit/>
          </a:bodyPr>
          <a:lstStyle/>
          <a:p>
            <a:r>
              <a:rPr lang="en-US" sz="1400" dirty="0" smtClean="0"/>
              <a:t>The Evolution CO2 Controller can also </a:t>
            </a:r>
          </a:p>
          <a:p>
            <a:r>
              <a:rPr lang="en-US" sz="1400" dirty="0" smtClean="0"/>
              <a:t>be interfaced to the Evolution Digital </a:t>
            </a:r>
          </a:p>
          <a:p>
            <a:r>
              <a:rPr lang="en-US" sz="1400" dirty="0" smtClean="0"/>
              <a:t>Fan Speed Controller to achieve </a:t>
            </a:r>
          </a:p>
          <a:p>
            <a:r>
              <a:rPr lang="en-US" sz="1400" dirty="0" smtClean="0"/>
              <a:t>full environmental control </a:t>
            </a:r>
          </a:p>
          <a:p>
            <a:r>
              <a:rPr lang="en-US" sz="1400" dirty="0" smtClean="0"/>
              <a:t>as seen below.</a:t>
            </a:r>
            <a:endParaRPr lang="en-US" sz="14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3" name="Picture 12" descr="co2_controller_color copy.png"/>
          <p:cNvPicPr>
            <a:picLocks noChangeAspect="1"/>
          </p:cNvPicPr>
          <p:nvPr/>
        </p:nvPicPr>
        <p:blipFill>
          <a:blip r:embed="rId3" cstate="print"/>
          <a:stretch>
            <a:fillRect/>
          </a:stretch>
        </p:blipFill>
        <p:spPr>
          <a:xfrm>
            <a:off x="3057514" y="1571616"/>
            <a:ext cx="6086486" cy="3804053"/>
          </a:xfrm>
          <a:prstGeom prst="rect">
            <a:avLst/>
          </a:prstGeom>
          <a:effectLst>
            <a:outerShdw blurRad="50800" dist="38100" dir="5400000" algn="t" rotWithShape="0">
              <a:prstClr val="black">
                <a:alpha val="40000"/>
              </a:prstClr>
            </a:outerShdw>
          </a:effectLst>
        </p:spPr>
      </p:pic>
      <p:pic>
        <p:nvPicPr>
          <p:cNvPr id="14" name="Picture 13" descr="COLOR1PM copy.png"/>
          <p:cNvPicPr>
            <a:picLocks noChangeAspect="1"/>
          </p:cNvPicPr>
          <p:nvPr/>
        </p:nvPicPr>
        <p:blipFill>
          <a:blip r:embed="rId4" cstate="print"/>
          <a:stretch>
            <a:fillRect/>
          </a:stretch>
        </p:blipFill>
        <p:spPr>
          <a:xfrm>
            <a:off x="285720" y="3929070"/>
            <a:ext cx="2286016" cy="1428760"/>
          </a:xfrm>
          <a:prstGeom prst="rect">
            <a:avLst/>
          </a:prstGeom>
          <a:effectLst>
            <a:outerShdw blurRad="50800" dist="38100" dir="5400000" algn="t" rotWithShape="0">
              <a:prstClr val="black">
                <a:alpha val="40000"/>
              </a:prstClr>
            </a:outerShdw>
          </a:effectLst>
        </p:spPr>
      </p:pic>
      <p:pic>
        <p:nvPicPr>
          <p:cNvPr id="15" name="Picture 14" descr="evolution_tick_logo_25october_2010_002.png"/>
          <p:cNvPicPr>
            <a:picLocks noChangeAspect="1"/>
          </p:cNvPicPr>
          <p:nvPr/>
        </p:nvPicPr>
        <p:blipFill>
          <a:blip r:embed="rId5" cstate="print"/>
          <a:stretch>
            <a:fillRect/>
          </a:stretch>
        </p:blipFill>
        <p:spPr>
          <a:xfrm>
            <a:off x="500034" y="142855"/>
            <a:ext cx="2657423" cy="699143"/>
          </a:xfrm>
          <a:prstGeom prst="rect">
            <a:avLst/>
          </a:prstGeom>
        </p:spPr>
      </p:pic>
      <p:pic>
        <p:nvPicPr>
          <p:cNvPr id="18" name="Picture 17" descr="evolution_men.png"/>
          <p:cNvPicPr>
            <a:picLocks noChangeAspect="1"/>
          </p:cNvPicPr>
          <p:nvPr/>
        </p:nvPicPr>
        <p:blipFill>
          <a:blip r:embed="rId6" cstate="print"/>
          <a:stretch>
            <a:fillRect/>
          </a:stretch>
        </p:blipFill>
        <p:spPr>
          <a:xfrm>
            <a:off x="7358082" y="5000640"/>
            <a:ext cx="1571636" cy="603503"/>
          </a:xfrm>
          <a:prstGeom prst="rect">
            <a:avLst/>
          </a:prstGeom>
        </p:spPr>
      </p:pic>
    </p:spTree>
  </p:cSld>
  <p:clrMapOvr>
    <a:masterClrMapping/>
  </p:clrMapOvr>
  <p:transition spd="med" advTm="1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2000"/>
                                        <p:tgtEl>
                                          <p:spTgt spid="10">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1" end="1"/>
                                            </p:txEl>
                                          </p:spTgt>
                                        </p:tgtEl>
                                        <p:attrNameLst>
                                          <p:attrName>style.visibility</p:attrName>
                                        </p:attrNameLst>
                                      </p:cBhvr>
                                      <p:to>
                                        <p:strVal val="visible"/>
                                      </p:to>
                                    </p:set>
                                    <p:animEffect transition="in" filter="fade">
                                      <p:cBhvr>
                                        <p:cTn id="10" dur="2000"/>
                                        <p:tgtEl>
                                          <p:spTgt spid="10">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
                                            <p:txEl>
                                              <p:pRg st="2" end="2"/>
                                            </p:txEl>
                                          </p:spTgt>
                                        </p:tgtEl>
                                        <p:attrNameLst>
                                          <p:attrName>style.visibility</p:attrName>
                                        </p:attrNameLst>
                                      </p:cBhvr>
                                      <p:to>
                                        <p:strVal val="visible"/>
                                      </p:to>
                                    </p:set>
                                    <p:animEffect transition="in" filter="fade">
                                      <p:cBhvr>
                                        <p:cTn id="13" dur="2000"/>
                                        <p:tgtEl>
                                          <p:spTgt spid="10">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xEl>
                                              <p:pRg st="3" end="3"/>
                                            </p:txEl>
                                          </p:spTgt>
                                        </p:tgtEl>
                                        <p:attrNameLst>
                                          <p:attrName>style.visibility</p:attrName>
                                        </p:attrNameLst>
                                      </p:cBhvr>
                                      <p:to>
                                        <p:strVal val="visible"/>
                                      </p:to>
                                    </p:set>
                                    <p:animEffect transition="in" filter="fade">
                                      <p:cBhvr>
                                        <p:cTn id="16" dur="2000"/>
                                        <p:tgtEl>
                                          <p:spTgt spid="10">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xEl>
                                              <p:pRg st="4" end="4"/>
                                            </p:txEl>
                                          </p:spTgt>
                                        </p:tgtEl>
                                        <p:attrNameLst>
                                          <p:attrName>style.visibility</p:attrName>
                                        </p:attrNameLst>
                                      </p:cBhvr>
                                      <p:to>
                                        <p:strVal val="visible"/>
                                      </p:to>
                                    </p:set>
                                    <p:animEffect transition="in" filter="fade">
                                      <p:cBhvr>
                                        <p:cTn id="19" dur="2000"/>
                                        <p:tgtEl>
                                          <p:spTgt spid="10">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601" y="833423"/>
            <a:ext cx="3082895" cy="369332"/>
          </a:xfrm>
          <a:prstGeom prst="rect">
            <a:avLst/>
          </a:prstGeom>
          <a:noFill/>
        </p:spPr>
        <p:txBody>
          <a:bodyPr wrap="none" rtlCol="0">
            <a:spAutoFit/>
          </a:bodyPr>
          <a:lstStyle/>
          <a:p>
            <a:r>
              <a:rPr lang="en-GB" dirty="0" smtClean="0"/>
              <a:t>Digital Fan Speed Controller</a:t>
            </a:r>
            <a:endParaRPr lang="en-US" dirty="0"/>
          </a:p>
        </p:txBody>
      </p:sp>
      <p:sp>
        <p:nvSpPr>
          <p:cNvPr id="8" name="TextBox 7"/>
          <p:cNvSpPr txBox="1"/>
          <p:nvPr/>
        </p:nvSpPr>
        <p:spPr>
          <a:xfrm>
            <a:off x="428596" y="1172023"/>
            <a:ext cx="6572296" cy="1384995"/>
          </a:xfrm>
          <a:prstGeom prst="rect">
            <a:avLst/>
          </a:prstGeom>
          <a:noFill/>
        </p:spPr>
        <p:txBody>
          <a:bodyPr wrap="square" rtlCol="0">
            <a:spAutoFit/>
          </a:bodyPr>
          <a:lstStyle/>
          <a:p>
            <a:r>
              <a:rPr lang="en-US" sz="1400" dirty="0" smtClean="0"/>
              <a:t>The Evolution Digital Fan Speed Controller monitors temperature and humidity within the grow room.</a:t>
            </a:r>
          </a:p>
          <a:p>
            <a:endParaRPr lang="en-US" sz="1400" dirty="0" smtClean="0"/>
          </a:p>
          <a:p>
            <a:r>
              <a:rPr lang="en-US" sz="1400" dirty="0" smtClean="0"/>
              <a:t>The Evolution Digital Fan Speed Controller constantly adjusts the speed of the extraction/intake fans and heater to maintain an optimal environment for plant growth. </a:t>
            </a:r>
          </a:p>
        </p:txBody>
      </p:sp>
      <p:sp>
        <p:nvSpPr>
          <p:cNvPr id="10" name="TextBox 9"/>
          <p:cNvSpPr txBox="1"/>
          <p:nvPr/>
        </p:nvSpPr>
        <p:spPr>
          <a:xfrm>
            <a:off x="428596" y="2440781"/>
            <a:ext cx="6572296" cy="738664"/>
          </a:xfrm>
          <a:prstGeom prst="rect">
            <a:avLst/>
          </a:prstGeom>
          <a:noFill/>
        </p:spPr>
        <p:txBody>
          <a:bodyPr wrap="square" rtlCol="0">
            <a:spAutoFit/>
          </a:bodyPr>
          <a:lstStyle/>
          <a:p>
            <a:endParaRPr lang="en-US" sz="1400" dirty="0" smtClean="0"/>
          </a:p>
          <a:p>
            <a:r>
              <a:rPr lang="en-US" sz="1400" dirty="0" smtClean="0"/>
              <a:t>This unit is also compatible with the </a:t>
            </a:r>
          </a:p>
          <a:p>
            <a:r>
              <a:rPr lang="en-US" sz="1400" dirty="0" smtClean="0"/>
              <a:t>Evolution CO2 Controller below.</a:t>
            </a:r>
            <a:endParaRPr lang="en-US" sz="14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7" name="Picture 16" descr="evolution_men.png"/>
          <p:cNvPicPr>
            <a:picLocks noChangeAspect="1"/>
          </p:cNvPicPr>
          <p:nvPr/>
        </p:nvPicPr>
        <p:blipFill>
          <a:blip r:embed="rId3" cstate="print"/>
          <a:stretch>
            <a:fillRect/>
          </a:stretch>
        </p:blipFill>
        <p:spPr>
          <a:xfrm>
            <a:off x="7358082" y="5000640"/>
            <a:ext cx="1571636" cy="603503"/>
          </a:xfrm>
          <a:prstGeom prst="rect">
            <a:avLst/>
          </a:prstGeom>
        </p:spPr>
      </p:pic>
      <p:pic>
        <p:nvPicPr>
          <p:cNvPr id="13" name="Picture 12" descr="co2_controller_color copy.png"/>
          <p:cNvPicPr>
            <a:picLocks noChangeAspect="1"/>
          </p:cNvPicPr>
          <p:nvPr/>
        </p:nvPicPr>
        <p:blipFill>
          <a:blip r:embed="rId4" cstate="print"/>
          <a:stretch>
            <a:fillRect/>
          </a:stretch>
        </p:blipFill>
        <p:spPr>
          <a:xfrm>
            <a:off x="285720" y="3214690"/>
            <a:ext cx="2971821" cy="1857388"/>
          </a:xfrm>
          <a:prstGeom prst="rect">
            <a:avLst/>
          </a:prstGeom>
          <a:effectLst>
            <a:outerShdw blurRad="50800" dist="38100" dir="5400000" algn="t" rotWithShape="0">
              <a:prstClr val="black">
                <a:alpha val="40000"/>
              </a:prstClr>
            </a:outerShdw>
          </a:effectLst>
        </p:spPr>
      </p:pic>
      <p:pic>
        <p:nvPicPr>
          <p:cNvPr id="15" name="Picture 14" descr="COLOR1PM copy.png"/>
          <p:cNvPicPr>
            <a:picLocks noChangeAspect="1"/>
          </p:cNvPicPr>
          <p:nvPr/>
        </p:nvPicPr>
        <p:blipFill>
          <a:blip r:embed="rId5" cstate="print"/>
          <a:stretch>
            <a:fillRect/>
          </a:stretch>
        </p:blipFill>
        <p:spPr>
          <a:xfrm>
            <a:off x="3000364" y="1928827"/>
            <a:ext cx="5829307" cy="3643317"/>
          </a:xfrm>
          <a:prstGeom prst="rect">
            <a:avLst/>
          </a:prstGeom>
        </p:spPr>
      </p:pic>
      <p:pic>
        <p:nvPicPr>
          <p:cNvPr id="16" name="Picture 15" descr="evolution_tick_logo_25october_2010_002.png"/>
          <p:cNvPicPr>
            <a:picLocks noChangeAspect="1"/>
          </p:cNvPicPr>
          <p:nvPr/>
        </p:nvPicPr>
        <p:blipFill>
          <a:blip r:embed="rId6" cstate="print"/>
          <a:stretch>
            <a:fillRect/>
          </a:stretch>
        </p:blipFill>
        <p:spPr>
          <a:xfrm>
            <a:off x="500034" y="142855"/>
            <a:ext cx="2657423" cy="699143"/>
          </a:xfrm>
          <a:prstGeom prst="rect">
            <a:avLst/>
          </a:prstGeom>
        </p:spPr>
      </p:pic>
    </p:spTree>
  </p:cSld>
  <p:clrMapOvr>
    <a:masterClrMapping/>
  </p:clrMapOvr>
  <p:transition spd="med" advTm="10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animEffect transition="in" filter="fade">
                                      <p:cBhvr>
                                        <p:cTn id="7" dur="2000"/>
                                        <p:tgtEl>
                                          <p:spTgt spid="10">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xEl>
                                              <p:pRg st="2" end="2"/>
                                            </p:txEl>
                                          </p:spTgt>
                                        </p:tgtEl>
                                        <p:attrNameLst>
                                          <p:attrName>style.visibility</p:attrName>
                                        </p:attrNameLst>
                                      </p:cBhvr>
                                      <p:to>
                                        <p:strVal val="visible"/>
                                      </p:to>
                                    </p:set>
                                    <p:animEffect transition="in" filter="fade">
                                      <p:cBhvr>
                                        <p:cTn id="10" dur="2000"/>
                                        <p:tgtEl>
                                          <p:spTgt spid="10">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reflectors</a:t>
            </a:r>
            <a:endParaRPr lang="en-US" sz="3200" dirty="0"/>
          </a:p>
        </p:txBody>
      </p:sp>
      <p:sp>
        <p:nvSpPr>
          <p:cNvPr id="12" name="TextBox 11"/>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1" name="Picture 10" descr="ecotachnics_logo_23aug.png"/>
          <p:cNvPicPr>
            <a:picLocks noChangeAspect="1"/>
          </p:cNvPicPr>
          <p:nvPr/>
        </p:nvPicPr>
        <p:blipFill>
          <a:blip r:embed="rId2"/>
          <a:stretch>
            <a:fillRect/>
          </a:stretch>
        </p:blipFill>
        <p:spPr>
          <a:xfrm>
            <a:off x="6848598" y="166794"/>
            <a:ext cx="3224128" cy="360143"/>
          </a:xfrm>
          <a:prstGeom prst="rect">
            <a:avLst/>
          </a:prstGeom>
        </p:spPr>
      </p:pic>
      <p:sp>
        <p:nvSpPr>
          <p:cNvPr id="16" name="TextBox 15"/>
          <p:cNvSpPr txBox="1"/>
          <p:nvPr/>
        </p:nvSpPr>
        <p:spPr>
          <a:xfrm>
            <a:off x="1285852" y="2214558"/>
            <a:ext cx="901209" cy="307777"/>
          </a:xfrm>
          <a:prstGeom prst="rect">
            <a:avLst/>
          </a:prstGeom>
          <a:noFill/>
        </p:spPr>
        <p:txBody>
          <a:bodyPr wrap="none" rtlCol="0">
            <a:spAutoFit/>
          </a:bodyPr>
          <a:lstStyle/>
          <a:p>
            <a:r>
              <a:rPr lang="en-GB" sz="1400" dirty="0" err="1" smtClean="0"/>
              <a:t>Cooltube</a:t>
            </a:r>
            <a:endParaRPr lang="en-US" sz="1400" dirty="0"/>
          </a:p>
        </p:txBody>
      </p:sp>
      <p:sp>
        <p:nvSpPr>
          <p:cNvPr id="17" name="TextBox 16"/>
          <p:cNvSpPr txBox="1"/>
          <p:nvPr/>
        </p:nvSpPr>
        <p:spPr>
          <a:xfrm>
            <a:off x="4643438" y="2285996"/>
            <a:ext cx="901209" cy="307777"/>
          </a:xfrm>
          <a:prstGeom prst="rect">
            <a:avLst/>
          </a:prstGeom>
          <a:noFill/>
        </p:spPr>
        <p:txBody>
          <a:bodyPr wrap="none" rtlCol="0">
            <a:spAutoFit/>
          </a:bodyPr>
          <a:lstStyle/>
          <a:p>
            <a:pPr algn="ctr"/>
            <a:r>
              <a:rPr lang="en-GB" sz="1400" dirty="0" smtClean="0"/>
              <a:t>Diamond</a:t>
            </a:r>
            <a:endParaRPr lang="en-US" sz="1400" dirty="0"/>
          </a:p>
        </p:txBody>
      </p:sp>
      <p:sp>
        <p:nvSpPr>
          <p:cNvPr id="18" name="TextBox 17"/>
          <p:cNvSpPr txBox="1"/>
          <p:nvPr/>
        </p:nvSpPr>
        <p:spPr>
          <a:xfrm>
            <a:off x="4786314" y="4786326"/>
            <a:ext cx="941283" cy="307777"/>
          </a:xfrm>
          <a:prstGeom prst="rect">
            <a:avLst/>
          </a:prstGeom>
          <a:noFill/>
        </p:spPr>
        <p:txBody>
          <a:bodyPr wrap="none" rtlCol="0">
            <a:spAutoFit/>
          </a:bodyPr>
          <a:lstStyle/>
          <a:p>
            <a:pPr algn="ctr"/>
            <a:r>
              <a:rPr lang="en-GB" sz="1400" dirty="0" smtClean="0"/>
              <a:t>Eco-Light</a:t>
            </a:r>
          </a:p>
        </p:txBody>
      </p:sp>
      <p:pic>
        <p:nvPicPr>
          <p:cNvPr id="13" name="Picture 12" descr="coolshades_01_july6.png"/>
          <p:cNvPicPr>
            <a:picLocks noChangeAspect="1"/>
          </p:cNvPicPr>
          <p:nvPr/>
        </p:nvPicPr>
        <p:blipFill>
          <a:blip r:embed="rId3" cstate="print"/>
          <a:stretch>
            <a:fillRect/>
          </a:stretch>
        </p:blipFill>
        <p:spPr>
          <a:xfrm>
            <a:off x="844102" y="1285864"/>
            <a:ext cx="1870510" cy="928694"/>
          </a:xfrm>
          <a:prstGeom prst="rect">
            <a:avLst/>
          </a:prstGeom>
          <a:effectLst>
            <a:outerShdw blurRad="50800" dist="38100" dir="2700000" algn="tl" rotWithShape="0">
              <a:prstClr val="black">
                <a:alpha val="40000"/>
              </a:prstClr>
            </a:outerShdw>
          </a:effectLst>
        </p:spPr>
      </p:pic>
      <p:sp>
        <p:nvSpPr>
          <p:cNvPr id="22" name="TextBox 21"/>
          <p:cNvSpPr txBox="1"/>
          <p:nvPr/>
        </p:nvSpPr>
        <p:spPr>
          <a:xfrm>
            <a:off x="928662" y="4786326"/>
            <a:ext cx="1797287" cy="307777"/>
          </a:xfrm>
          <a:prstGeom prst="rect">
            <a:avLst/>
          </a:prstGeom>
          <a:noFill/>
        </p:spPr>
        <p:txBody>
          <a:bodyPr wrap="none" rtlCol="0">
            <a:spAutoFit/>
          </a:bodyPr>
          <a:lstStyle/>
          <a:p>
            <a:pPr algn="ctr"/>
            <a:r>
              <a:rPr lang="en-GB" sz="1400" dirty="0" smtClean="0"/>
              <a:t>Air-Cooled Diamond</a:t>
            </a:r>
            <a:endParaRPr lang="en-US" sz="1400" dirty="0"/>
          </a:p>
        </p:txBody>
      </p:sp>
      <p:pic>
        <p:nvPicPr>
          <p:cNvPr id="24" name="Picture 23" descr="eco_light_reflector_75mm_image_cutout.png"/>
          <p:cNvPicPr>
            <a:picLocks noChangeAspect="1"/>
          </p:cNvPicPr>
          <p:nvPr/>
        </p:nvPicPr>
        <p:blipFill>
          <a:blip r:embed="rId4" cstate="print"/>
          <a:stretch>
            <a:fillRect/>
          </a:stretch>
        </p:blipFill>
        <p:spPr>
          <a:xfrm>
            <a:off x="4143372" y="2882655"/>
            <a:ext cx="2214578" cy="1810727"/>
          </a:xfrm>
          <a:prstGeom prst="rect">
            <a:avLst/>
          </a:prstGeom>
          <a:effectLst>
            <a:outerShdw blurRad="50800" dist="38100" dir="2700000" algn="tl" rotWithShape="0">
              <a:prstClr val="black">
                <a:alpha val="40000"/>
              </a:prstClr>
            </a:outerShdw>
          </a:effectLst>
        </p:spPr>
      </p:pic>
      <p:pic>
        <p:nvPicPr>
          <p:cNvPr id="26" name="Picture 25" descr="diamond_face_on_july6.png"/>
          <p:cNvPicPr>
            <a:picLocks noChangeAspect="1"/>
          </p:cNvPicPr>
          <p:nvPr/>
        </p:nvPicPr>
        <p:blipFill>
          <a:blip r:embed="rId5" cstate="print"/>
          <a:stretch>
            <a:fillRect/>
          </a:stretch>
        </p:blipFill>
        <p:spPr>
          <a:xfrm>
            <a:off x="4000496" y="214294"/>
            <a:ext cx="2214578" cy="2015948"/>
          </a:xfrm>
          <a:prstGeom prst="rect">
            <a:avLst/>
          </a:prstGeom>
          <a:effectLst>
            <a:outerShdw blurRad="50800" dist="38100" dir="2700000" algn="tl" rotWithShape="0">
              <a:prstClr val="black">
                <a:alpha val="40000"/>
              </a:prstClr>
            </a:outerShdw>
          </a:effectLst>
        </p:spPr>
      </p:pic>
      <p:pic>
        <p:nvPicPr>
          <p:cNvPr id="27" name="Picture 26" descr="air_cooled-diamond_top_shot_july6.png"/>
          <p:cNvPicPr>
            <a:picLocks noChangeAspect="1"/>
          </p:cNvPicPr>
          <p:nvPr/>
        </p:nvPicPr>
        <p:blipFill>
          <a:blip r:embed="rId6" cstate="print"/>
          <a:stretch>
            <a:fillRect/>
          </a:stretch>
        </p:blipFill>
        <p:spPr>
          <a:xfrm>
            <a:off x="644570" y="2500310"/>
            <a:ext cx="2284356" cy="2267961"/>
          </a:xfrm>
          <a:prstGeom prst="rect">
            <a:avLst/>
          </a:prstGeom>
          <a:effectLst>
            <a:outerShdw blurRad="50800" dist="38100" dir="2700000" algn="tl" rotWithShape="0">
              <a:prstClr val="black">
                <a:alpha val="40000"/>
              </a:prstClr>
            </a:outerShdw>
          </a:effectLst>
        </p:spPr>
      </p:pic>
    </p:spTree>
  </p:cSld>
  <p:clrMapOvr>
    <a:masterClrMapping/>
  </p:clrMapOvr>
  <p:transition spd="med" advTm="6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406" y="416703"/>
            <a:ext cx="6480048" cy="535785"/>
          </a:xfrm>
        </p:spPr>
        <p:txBody>
          <a:bodyPr>
            <a:normAutofit fontScale="90000"/>
          </a:bodyPr>
          <a:lstStyle/>
          <a:p>
            <a:pPr algn="l"/>
            <a:r>
              <a:rPr lang="en-GB" sz="3200" dirty="0" err="1" smtClean="0"/>
              <a:t>coolshade</a:t>
            </a:r>
            <a:endParaRPr lang="en-US" sz="3200" dirty="0"/>
          </a:p>
        </p:txBody>
      </p:sp>
      <p:sp>
        <p:nvSpPr>
          <p:cNvPr id="7" name="TextBox 6"/>
          <p:cNvSpPr txBox="1"/>
          <p:nvPr/>
        </p:nvSpPr>
        <p:spPr>
          <a:xfrm>
            <a:off x="428596" y="1172026"/>
            <a:ext cx="6572296" cy="1169551"/>
          </a:xfrm>
          <a:prstGeom prst="rect">
            <a:avLst/>
          </a:prstGeom>
          <a:noFill/>
        </p:spPr>
        <p:txBody>
          <a:bodyPr wrap="square" rtlCol="0">
            <a:spAutoFit/>
          </a:bodyPr>
          <a:lstStyle/>
          <a:p>
            <a:r>
              <a:rPr lang="en-US" sz="1400" dirty="0" smtClean="0"/>
              <a:t>The </a:t>
            </a:r>
            <a:r>
              <a:rPr lang="en-US" sz="1400" dirty="0" err="1" smtClean="0"/>
              <a:t>Coolshade</a:t>
            </a:r>
            <a:r>
              <a:rPr lang="en-US" sz="1400" dirty="0" smtClean="0"/>
              <a:t> Reflector is perfect for removing the excess heat generated by HID grow lights in confined spaces such as grow tents.</a:t>
            </a:r>
          </a:p>
          <a:p>
            <a:endParaRPr lang="en-US" sz="1400" dirty="0" smtClean="0"/>
          </a:p>
          <a:p>
            <a:r>
              <a:rPr lang="en-US" sz="1400" dirty="0" smtClean="0"/>
              <a:t>The Ecotechnics </a:t>
            </a:r>
            <a:r>
              <a:rPr lang="en-US" sz="1400" dirty="0" err="1" smtClean="0"/>
              <a:t>Coolshade</a:t>
            </a:r>
            <a:r>
              <a:rPr lang="en-US" sz="1400" dirty="0" smtClean="0"/>
              <a:t> Reflector is the only tubular, fully sealed and Patented system available on the market.</a:t>
            </a:r>
          </a:p>
        </p:txBody>
      </p:sp>
      <p:sp>
        <p:nvSpPr>
          <p:cNvPr id="12" name="TextBox 11"/>
          <p:cNvSpPr txBox="1"/>
          <p:nvPr/>
        </p:nvSpPr>
        <p:spPr>
          <a:xfrm>
            <a:off x="428596" y="2349953"/>
            <a:ext cx="6572296" cy="1169551"/>
          </a:xfrm>
          <a:prstGeom prst="rect">
            <a:avLst/>
          </a:prstGeom>
          <a:noFill/>
        </p:spPr>
        <p:txBody>
          <a:bodyPr wrap="square" rtlCol="0">
            <a:spAutoFit/>
          </a:bodyPr>
          <a:lstStyle/>
          <a:p>
            <a:r>
              <a:rPr lang="en-US" sz="1400" dirty="0" smtClean="0"/>
              <a:t>Available in</a:t>
            </a:r>
            <a:r>
              <a:rPr lang="en-GB" sz="1400" dirty="0" smtClean="0"/>
              <a:t> the following sizes:</a:t>
            </a:r>
          </a:p>
          <a:p>
            <a:pPr>
              <a:buFont typeface="Arial" pitchFamily="34" charset="0"/>
              <a:buChar char="•"/>
            </a:pPr>
            <a:r>
              <a:rPr lang="en-GB" sz="1400" dirty="0" smtClean="0"/>
              <a:t> 400mm</a:t>
            </a:r>
          </a:p>
          <a:p>
            <a:pPr>
              <a:buFont typeface="Arial" pitchFamily="34" charset="0"/>
              <a:buChar char="•"/>
            </a:pPr>
            <a:r>
              <a:rPr lang="en-GB" sz="1400" dirty="0" smtClean="0"/>
              <a:t> 600mm</a:t>
            </a:r>
          </a:p>
          <a:p>
            <a:pPr>
              <a:buFont typeface="Arial" pitchFamily="34" charset="0"/>
              <a:buChar char="•"/>
            </a:pPr>
            <a:r>
              <a:rPr lang="en-GB" sz="1400" dirty="0" smtClean="0"/>
              <a:t> 800mm</a:t>
            </a:r>
          </a:p>
          <a:p>
            <a:pPr>
              <a:buFont typeface="Arial" pitchFamily="34" charset="0"/>
              <a:buChar char="•"/>
            </a:pPr>
            <a:r>
              <a:rPr lang="en-GB" sz="1400" dirty="0" smtClean="0"/>
              <a:t> 1000mm</a:t>
            </a:r>
            <a:endParaRPr lang="en-US" sz="1400" dirty="0"/>
          </a:p>
        </p:txBody>
      </p:sp>
      <p:sp>
        <p:nvSpPr>
          <p:cNvPr id="14" name="TextBox 13"/>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13" name="Picture 12"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5" name="Picture 14" descr="coolshades_01_july6.png"/>
          <p:cNvPicPr>
            <a:picLocks noChangeAspect="1"/>
          </p:cNvPicPr>
          <p:nvPr/>
        </p:nvPicPr>
        <p:blipFill>
          <a:blip r:embed="rId3" cstate="print"/>
          <a:stretch>
            <a:fillRect/>
          </a:stretch>
        </p:blipFill>
        <p:spPr>
          <a:xfrm rot="1400612">
            <a:off x="4182738" y="2564373"/>
            <a:ext cx="3172799" cy="1575271"/>
          </a:xfrm>
          <a:prstGeom prst="rect">
            <a:avLst/>
          </a:prstGeom>
          <a:effectLst>
            <a:outerShdw blurRad="50800" dist="38100" dir="2700000" algn="tl" rotWithShape="0">
              <a:prstClr val="black">
                <a:alpha val="40000"/>
              </a:prstClr>
            </a:outerShdw>
          </a:effectLst>
        </p:spPr>
      </p:pic>
      <p:pic>
        <p:nvPicPr>
          <p:cNvPr id="16" name="Picture 15" descr="coolshade_03_july6.png"/>
          <p:cNvPicPr>
            <a:picLocks noChangeAspect="1"/>
          </p:cNvPicPr>
          <p:nvPr/>
        </p:nvPicPr>
        <p:blipFill>
          <a:blip r:embed="rId4" cstate="print"/>
          <a:stretch>
            <a:fillRect/>
          </a:stretch>
        </p:blipFill>
        <p:spPr>
          <a:xfrm rot="1406619">
            <a:off x="1427234" y="3543696"/>
            <a:ext cx="4431530" cy="1271098"/>
          </a:xfrm>
          <a:prstGeom prst="rect">
            <a:avLst/>
          </a:prstGeom>
          <a:effectLst>
            <a:outerShdw blurRad="50800" dist="38100" dir="2700000" algn="tl" rotWithShape="0">
              <a:prstClr val="black">
                <a:alpha val="40000"/>
              </a:prstClr>
            </a:outerShdw>
          </a:effectLst>
        </p:spPr>
      </p:pic>
    </p:spTree>
  </p:cSld>
  <p:clrMapOvr>
    <a:masterClrMapping/>
  </p:clrMapOvr>
  <p:transition spd="med"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fade">
                                      <p:cBhvr>
                                        <p:cTn id="7" dur="2000"/>
                                        <p:tgtEl>
                                          <p:spTgt spid="1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xEl>
                                              <p:pRg st="1" end="1"/>
                                            </p:txEl>
                                          </p:spTgt>
                                        </p:tgtEl>
                                        <p:attrNameLst>
                                          <p:attrName>style.visibility</p:attrName>
                                        </p:attrNameLst>
                                      </p:cBhvr>
                                      <p:to>
                                        <p:strVal val="visible"/>
                                      </p:to>
                                    </p:set>
                                    <p:animEffect transition="in" filter="fade">
                                      <p:cBhvr>
                                        <p:cTn id="10" dur="2000"/>
                                        <p:tgtEl>
                                          <p:spTgt spid="1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xEl>
                                              <p:pRg st="2" end="2"/>
                                            </p:txEl>
                                          </p:spTgt>
                                        </p:tgtEl>
                                        <p:attrNameLst>
                                          <p:attrName>style.visibility</p:attrName>
                                        </p:attrNameLst>
                                      </p:cBhvr>
                                      <p:to>
                                        <p:strVal val="visible"/>
                                      </p:to>
                                    </p:set>
                                    <p:animEffect transition="in" filter="fade">
                                      <p:cBhvr>
                                        <p:cTn id="13" dur="2000"/>
                                        <p:tgtEl>
                                          <p:spTgt spid="1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xEl>
                                              <p:pRg st="3" end="3"/>
                                            </p:txEl>
                                          </p:spTgt>
                                        </p:tgtEl>
                                        <p:attrNameLst>
                                          <p:attrName>style.visibility</p:attrName>
                                        </p:attrNameLst>
                                      </p:cBhvr>
                                      <p:to>
                                        <p:strVal val="visible"/>
                                      </p:to>
                                    </p:set>
                                    <p:animEffect transition="in" filter="fade">
                                      <p:cBhvr>
                                        <p:cTn id="16" dur="2000"/>
                                        <p:tgtEl>
                                          <p:spTgt spid="12">
                                            <p:txEl>
                                              <p:pRg st="3" end="3"/>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xEl>
                                              <p:pRg st="4" end="4"/>
                                            </p:txEl>
                                          </p:spTgt>
                                        </p:tgtEl>
                                        <p:attrNameLst>
                                          <p:attrName>style.visibility</p:attrName>
                                        </p:attrNameLst>
                                      </p:cBhvr>
                                      <p:to>
                                        <p:strVal val="visible"/>
                                      </p:to>
                                    </p:set>
                                    <p:animEffect transition="in" filter="fade">
                                      <p:cBhvr>
                                        <p:cTn id="19" dur="2000"/>
                                        <p:tgtEl>
                                          <p:spTgt spid="12">
                                            <p:txEl>
                                              <p:pRg st="4" end="4"/>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406" y="416703"/>
            <a:ext cx="6480048" cy="535785"/>
          </a:xfrm>
        </p:spPr>
        <p:txBody>
          <a:bodyPr>
            <a:normAutofit fontScale="90000"/>
          </a:bodyPr>
          <a:lstStyle/>
          <a:p>
            <a:pPr algn="l"/>
            <a:r>
              <a:rPr lang="en-GB" sz="3200" dirty="0" smtClean="0"/>
              <a:t>diamond</a:t>
            </a:r>
            <a:endParaRPr lang="en-US" sz="3200" dirty="0"/>
          </a:p>
        </p:txBody>
      </p:sp>
      <p:sp>
        <p:nvSpPr>
          <p:cNvPr id="7" name="TextBox 6"/>
          <p:cNvSpPr txBox="1"/>
          <p:nvPr/>
        </p:nvSpPr>
        <p:spPr>
          <a:xfrm>
            <a:off x="428596" y="1172024"/>
            <a:ext cx="6572296" cy="523220"/>
          </a:xfrm>
          <a:prstGeom prst="rect">
            <a:avLst/>
          </a:prstGeom>
          <a:noFill/>
        </p:spPr>
        <p:txBody>
          <a:bodyPr wrap="square" rtlCol="0">
            <a:spAutoFit/>
          </a:bodyPr>
          <a:lstStyle/>
          <a:p>
            <a:r>
              <a:rPr lang="en-US" sz="1400" dirty="0" smtClean="0"/>
              <a:t>The Diamond Reflector’s  unique 3-D computer designed shape distributes light evenly across the growing area. </a:t>
            </a:r>
            <a:endParaRPr lang="en-US" sz="1400" dirty="0"/>
          </a:p>
        </p:txBody>
      </p:sp>
      <p:sp>
        <p:nvSpPr>
          <p:cNvPr id="10" name="TextBox 9"/>
          <p:cNvSpPr txBox="1"/>
          <p:nvPr/>
        </p:nvSpPr>
        <p:spPr>
          <a:xfrm>
            <a:off x="428596" y="2976092"/>
            <a:ext cx="6572296" cy="738664"/>
          </a:xfrm>
          <a:prstGeom prst="rect">
            <a:avLst/>
          </a:prstGeom>
          <a:noFill/>
        </p:spPr>
        <p:txBody>
          <a:bodyPr wrap="square" rtlCol="0">
            <a:spAutoFit/>
          </a:bodyPr>
          <a:lstStyle/>
          <a:p>
            <a:r>
              <a:rPr lang="en-US" sz="1400" dirty="0" smtClean="0"/>
              <a:t>When compared to standard Dutch Barn </a:t>
            </a:r>
          </a:p>
          <a:p>
            <a:r>
              <a:rPr lang="en-US" sz="1400" dirty="0" smtClean="0"/>
              <a:t>type reflectors it can help to increase </a:t>
            </a:r>
          </a:p>
          <a:p>
            <a:r>
              <a:rPr lang="en-US" sz="1400" dirty="0" smtClean="0"/>
              <a:t>yields by up to 30%. </a:t>
            </a:r>
          </a:p>
        </p:txBody>
      </p:sp>
      <p:pic>
        <p:nvPicPr>
          <p:cNvPr id="13" name="Picture 12"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4" name="Picture 13" descr="diamond_trifold_001_inside_019.png"/>
          <p:cNvPicPr>
            <a:picLocks noChangeAspect="1"/>
          </p:cNvPicPr>
          <p:nvPr/>
        </p:nvPicPr>
        <p:blipFill>
          <a:blip r:embed="rId3" cstate="print"/>
          <a:stretch>
            <a:fillRect/>
          </a:stretch>
        </p:blipFill>
        <p:spPr>
          <a:xfrm>
            <a:off x="500035" y="1714492"/>
            <a:ext cx="2143140" cy="1263973"/>
          </a:xfrm>
          <a:prstGeom prst="rect">
            <a:avLst/>
          </a:prstGeom>
        </p:spPr>
      </p:pic>
      <p:pic>
        <p:nvPicPr>
          <p:cNvPr id="15" name="Picture 14" descr="diamond_trifold_001_inside_019_b.png"/>
          <p:cNvPicPr>
            <a:picLocks noChangeAspect="1"/>
          </p:cNvPicPr>
          <p:nvPr/>
        </p:nvPicPr>
        <p:blipFill>
          <a:blip r:embed="rId4" cstate="print"/>
          <a:stretch>
            <a:fillRect/>
          </a:stretch>
        </p:blipFill>
        <p:spPr>
          <a:xfrm>
            <a:off x="2714612" y="1714492"/>
            <a:ext cx="2143140" cy="1263973"/>
          </a:xfrm>
          <a:prstGeom prst="rect">
            <a:avLst/>
          </a:prstGeom>
        </p:spPr>
      </p:pic>
      <p:pic>
        <p:nvPicPr>
          <p:cNvPr id="16" name="Picture 15" descr="diamonds_2_of_face_on_july6th.png"/>
          <p:cNvPicPr>
            <a:picLocks noChangeAspect="1"/>
          </p:cNvPicPr>
          <p:nvPr/>
        </p:nvPicPr>
        <p:blipFill>
          <a:blip r:embed="rId5" cstate="print"/>
          <a:stretch>
            <a:fillRect/>
          </a:stretch>
        </p:blipFill>
        <p:spPr>
          <a:xfrm>
            <a:off x="3786182" y="1428740"/>
            <a:ext cx="5072098" cy="3474507"/>
          </a:xfrm>
          <a:prstGeom prst="rect">
            <a:avLst/>
          </a:prstGeom>
          <a:effectLst>
            <a:outerShdw blurRad="50800" dist="38100" dir="5400000" algn="t" rotWithShape="0">
              <a:prstClr val="black">
                <a:alpha val="40000"/>
              </a:prstClr>
            </a:outerShdw>
          </a:effectLst>
        </p:spPr>
      </p:pic>
      <p:sp>
        <p:nvSpPr>
          <p:cNvPr id="17" name="TextBox 16"/>
          <p:cNvSpPr txBox="1"/>
          <p:nvPr/>
        </p:nvSpPr>
        <p:spPr>
          <a:xfrm>
            <a:off x="428596" y="3763040"/>
            <a:ext cx="6572296" cy="523220"/>
          </a:xfrm>
          <a:prstGeom prst="rect">
            <a:avLst/>
          </a:prstGeom>
          <a:noFill/>
        </p:spPr>
        <p:txBody>
          <a:bodyPr wrap="square" rtlCol="0">
            <a:spAutoFit/>
          </a:bodyPr>
          <a:lstStyle/>
          <a:p>
            <a:r>
              <a:rPr lang="en-US" sz="1400" dirty="0" smtClean="0"/>
              <a:t>The reflector comes pre-wired with a </a:t>
            </a:r>
          </a:p>
          <a:p>
            <a:r>
              <a:rPr lang="en-US" sz="1400" dirty="0" smtClean="0"/>
              <a:t>4 </a:t>
            </a:r>
            <a:r>
              <a:rPr lang="en-US" sz="1400" dirty="0" err="1" smtClean="0"/>
              <a:t>metre</a:t>
            </a:r>
            <a:r>
              <a:rPr lang="en-US" sz="1400" dirty="0" smtClean="0"/>
              <a:t> cable and a standard IEC plug.</a:t>
            </a:r>
            <a:endParaRPr lang="en-US" sz="1400" dirty="0"/>
          </a:p>
        </p:txBody>
      </p:sp>
    </p:spTree>
  </p:cSld>
  <p:clrMapOvr>
    <a:masterClrMapping/>
  </p:clrMapOvr>
  <p:transition spd="med" advTm="12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2000"/>
                                        <p:tgtEl>
                                          <p:spTgt spid="10">
                                            <p:txEl>
                                              <p:pRg st="0" end="0"/>
                                            </p:txEl>
                                          </p:spTgt>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
                                            <p:txEl>
                                              <p:pRg st="1" end="1"/>
                                            </p:txEl>
                                          </p:spTgt>
                                        </p:tgtEl>
                                        <p:attrNameLst>
                                          <p:attrName>style.visibility</p:attrName>
                                        </p:attrNameLst>
                                      </p:cBhvr>
                                      <p:to>
                                        <p:strVal val="visible"/>
                                      </p:to>
                                    </p:set>
                                    <p:animEffect transition="in" filter="fade">
                                      <p:cBhvr>
                                        <p:cTn id="20" dur="2000"/>
                                        <p:tgtEl>
                                          <p:spTgt spid="10">
                                            <p:txEl>
                                              <p:pRg st="1" end="1"/>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xEl>
                                              <p:pRg st="2" end="2"/>
                                            </p:txEl>
                                          </p:spTgt>
                                        </p:tgtEl>
                                        <p:attrNameLst>
                                          <p:attrName>style.visibility</p:attrName>
                                        </p:attrNameLst>
                                      </p:cBhvr>
                                      <p:to>
                                        <p:strVal val="visible"/>
                                      </p:to>
                                    </p:set>
                                    <p:animEffect transition="in" filter="fade">
                                      <p:cBhvr>
                                        <p:cTn id="23" dur="2000"/>
                                        <p:tgtEl>
                                          <p:spTgt spid="10">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xEl>
                                              <p:pRg st="0" end="0"/>
                                            </p:txEl>
                                          </p:spTgt>
                                        </p:tgtEl>
                                        <p:attrNameLst>
                                          <p:attrName>style.visibility</p:attrName>
                                        </p:attrNameLst>
                                      </p:cBhvr>
                                      <p:to>
                                        <p:strVal val="visible"/>
                                      </p:to>
                                    </p:set>
                                    <p:animEffect transition="in" filter="fade">
                                      <p:cBhvr>
                                        <p:cTn id="28" dur="2000"/>
                                        <p:tgtEl>
                                          <p:spTgt spid="1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7">
                                            <p:txEl>
                                              <p:pRg st="1" end="1"/>
                                            </p:txEl>
                                          </p:spTgt>
                                        </p:tgtEl>
                                        <p:attrNameLst>
                                          <p:attrName>style.visibility</p:attrName>
                                        </p:attrNameLst>
                                      </p:cBhvr>
                                      <p:to>
                                        <p:strVal val="visible"/>
                                      </p:to>
                                    </p:set>
                                    <p:animEffect transition="in" filter="fade">
                                      <p:cBhvr>
                                        <p:cTn id="33" dur="20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allAtOnce"/>
      <p:bldP spid="1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0034" y="416703"/>
            <a:ext cx="6480048" cy="535785"/>
          </a:xfrm>
        </p:spPr>
        <p:txBody>
          <a:bodyPr>
            <a:normAutofit fontScale="90000"/>
          </a:bodyPr>
          <a:lstStyle/>
          <a:p>
            <a:pPr algn="l"/>
            <a:r>
              <a:rPr lang="en-GB" sz="3200" dirty="0" smtClean="0"/>
              <a:t>Air-cooled diamond</a:t>
            </a:r>
            <a:endParaRPr lang="en-US" sz="3200" dirty="0"/>
          </a:p>
        </p:txBody>
      </p:sp>
      <p:sp>
        <p:nvSpPr>
          <p:cNvPr id="7" name="TextBox 6"/>
          <p:cNvSpPr txBox="1"/>
          <p:nvPr/>
        </p:nvSpPr>
        <p:spPr>
          <a:xfrm>
            <a:off x="428596" y="1131084"/>
            <a:ext cx="3000396" cy="1815882"/>
          </a:xfrm>
          <a:prstGeom prst="rect">
            <a:avLst/>
          </a:prstGeom>
          <a:noFill/>
        </p:spPr>
        <p:txBody>
          <a:bodyPr wrap="square" rtlCol="0">
            <a:spAutoFit/>
          </a:bodyPr>
          <a:lstStyle/>
          <a:p>
            <a:pPr>
              <a:buFont typeface="Arial" pitchFamily="34" charset="0"/>
              <a:buChar char="•"/>
            </a:pPr>
            <a:r>
              <a:rPr lang="en-US" sz="1600" dirty="0" smtClean="0"/>
              <a:t> Ultimate Air Cooled</a:t>
            </a:r>
          </a:p>
          <a:p>
            <a:pPr>
              <a:buFont typeface="Arial" pitchFamily="34" charset="0"/>
              <a:buChar char="•"/>
            </a:pPr>
            <a:r>
              <a:rPr lang="en-US" sz="1600" dirty="0" smtClean="0"/>
              <a:t> Next-generation Reflector</a:t>
            </a:r>
          </a:p>
          <a:p>
            <a:pPr>
              <a:buFont typeface="Arial" pitchFamily="34" charset="0"/>
              <a:buChar char="•"/>
            </a:pPr>
            <a:r>
              <a:rPr lang="en-US" sz="1600" dirty="0" smtClean="0"/>
              <a:t> Revolutionary Shape</a:t>
            </a:r>
          </a:p>
          <a:p>
            <a:pPr>
              <a:buFont typeface="Arial" pitchFamily="34" charset="0"/>
              <a:buChar char="•"/>
            </a:pPr>
            <a:r>
              <a:rPr lang="en-US" sz="1600" dirty="0" smtClean="0"/>
              <a:t> Even Light Distribution</a:t>
            </a:r>
          </a:p>
          <a:p>
            <a:pPr>
              <a:buFont typeface="Arial" pitchFamily="34" charset="0"/>
              <a:buChar char="•"/>
            </a:pPr>
            <a:r>
              <a:rPr lang="en-US" sz="1600" dirty="0" smtClean="0"/>
              <a:t> 150mm Single Output</a:t>
            </a:r>
          </a:p>
          <a:p>
            <a:pPr>
              <a:buFont typeface="Arial" pitchFamily="34" charset="0"/>
              <a:buChar char="•"/>
            </a:pPr>
            <a:r>
              <a:rPr lang="en-US" sz="1600" dirty="0" smtClean="0"/>
              <a:t> Adjustable Lamp Holder</a:t>
            </a:r>
          </a:p>
          <a:p>
            <a:pPr>
              <a:buFont typeface="Arial" pitchFamily="34" charset="0"/>
              <a:buChar char="•"/>
            </a:pPr>
            <a:r>
              <a:rPr lang="en-US" sz="1600" dirty="0" smtClean="0"/>
              <a:t> Ideal for Grow Tent use.</a:t>
            </a:r>
            <a:endParaRPr lang="en-US" sz="1600" dirty="0"/>
          </a:p>
        </p:txBody>
      </p:sp>
      <p:sp>
        <p:nvSpPr>
          <p:cNvPr id="16" name="TextBox 15"/>
          <p:cNvSpPr txBox="1"/>
          <p:nvPr/>
        </p:nvSpPr>
        <p:spPr>
          <a:xfrm>
            <a:off x="7215206" y="543059"/>
            <a:ext cx="2928958" cy="276999"/>
          </a:xfrm>
          <a:prstGeom prst="rect">
            <a:avLst/>
          </a:prstGeom>
          <a:noFill/>
        </p:spPr>
        <p:txBody>
          <a:bodyPr wrap="square" rtlCol="0">
            <a:spAutoFit/>
          </a:bodyPr>
          <a:lstStyle/>
          <a:p>
            <a:r>
              <a:rPr lang="en-GB" sz="1200" dirty="0" smtClean="0"/>
              <a:t>www.ecotechnics.co.uk</a:t>
            </a:r>
            <a:endParaRPr lang="en-US" sz="1200" dirty="0"/>
          </a:p>
        </p:txBody>
      </p:sp>
      <p:pic>
        <p:nvPicPr>
          <p:cNvPr id="9" name="Picture 8" descr="ecotachnics_logo_23aug.png"/>
          <p:cNvPicPr>
            <a:picLocks noChangeAspect="1"/>
          </p:cNvPicPr>
          <p:nvPr/>
        </p:nvPicPr>
        <p:blipFill>
          <a:blip r:embed="rId2"/>
          <a:stretch>
            <a:fillRect/>
          </a:stretch>
        </p:blipFill>
        <p:spPr>
          <a:xfrm>
            <a:off x="6848598" y="166794"/>
            <a:ext cx="3224128" cy="360143"/>
          </a:xfrm>
          <a:prstGeom prst="rect">
            <a:avLst/>
          </a:prstGeom>
        </p:spPr>
      </p:pic>
      <p:pic>
        <p:nvPicPr>
          <p:cNvPr id="12" name="Picture 11" descr="air_cooled_diamond_infow_shadow_2.png"/>
          <p:cNvPicPr>
            <a:picLocks noChangeAspect="1"/>
          </p:cNvPicPr>
          <p:nvPr/>
        </p:nvPicPr>
        <p:blipFill>
          <a:blip r:embed="rId3"/>
          <a:stretch>
            <a:fillRect/>
          </a:stretch>
        </p:blipFill>
        <p:spPr>
          <a:xfrm rot="3624140">
            <a:off x="1983781" y="875871"/>
            <a:ext cx="7319641" cy="4879760"/>
          </a:xfrm>
          <a:prstGeom prst="rect">
            <a:avLst/>
          </a:prstGeom>
        </p:spPr>
      </p:pic>
      <p:pic>
        <p:nvPicPr>
          <p:cNvPr id="13" name="Picture 12" descr="aircooled_diamong_cam5_crop_june17th_001.png"/>
          <p:cNvPicPr>
            <a:picLocks noChangeAspect="1"/>
          </p:cNvPicPr>
          <p:nvPr/>
        </p:nvPicPr>
        <p:blipFill>
          <a:blip r:embed="rId4" cstate="print"/>
          <a:stretch>
            <a:fillRect/>
          </a:stretch>
        </p:blipFill>
        <p:spPr>
          <a:xfrm>
            <a:off x="285747" y="2643213"/>
            <a:ext cx="3071807" cy="3071807"/>
          </a:xfrm>
          <a:prstGeom prst="rect">
            <a:avLst/>
          </a:prstGeom>
          <a:effectLst>
            <a:outerShdw blurRad="50800" dist="38100" dir="5400000" algn="t" rotWithShape="0">
              <a:prstClr val="black">
                <a:alpha val="40000"/>
              </a:prstClr>
            </a:outerShdw>
          </a:effectLst>
        </p:spPr>
      </p:pic>
      <p:pic>
        <p:nvPicPr>
          <p:cNvPr id="15" name="Picture 14" descr="air_cooled-diamond_badge.png"/>
          <p:cNvPicPr>
            <a:picLocks noChangeAspect="1"/>
          </p:cNvPicPr>
          <p:nvPr/>
        </p:nvPicPr>
        <p:blipFill>
          <a:blip r:embed="rId5" cstate="print"/>
          <a:stretch>
            <a:fillRect/>
          </a:stretch>
        </p:blipFill>
        <p:spPr>
          <a:xfrm>
            <a:off x="6715140" y="1071550"/>
            <a:ext cx="1967488" cy="1222250"/>
          </a:xfrm>
          <a:prstGeom prst="rect">
            <a:avLst/>
          </a:prstGeom>
        </p:spPr>
      </p:pic>
    </p:spTree>
  </p:cSld>
  <p:clrMapOvr>
    <a:masterClrMapping/>
  </p:clrMapOvr>
  <p:transition spd="med" advTm="800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chnic">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980</TotalTime>
  <Words>1011</Words>
  <Application>Microsoft Office PowerPoint</Application>
  <PresentationFormat>On-screen Show (16:10)</PresentationFormat>
  <Paragraphs>188</Paragraphs>
  <Slides>29</Slides>
  <Notes>0</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Technic</vt:lpstr>
      <vt:lpstr>Ecotechnics</vt:lpstr>
      <vt:lpstr>controllers</vt:lpstr>
      <vt:lpstr>Unis</vt:lpstr>
      <vt:lpstr>Slide 4</vt:lpstr>
      <vt:lpstr>Slide 5</vt:lpstr>
      <vt:lpstr>reflectors</vt:lpstr>
      <vt:lpstr>coolshade</vt:lpstr>
      <vt:lpstr>diamond</vt:lpstr>
      <vt:lpstr>Air-cooled diamond</vt:lpstr>
      <vt:lpstr>Air-cooled diamond</vt:lpstr>
      <vt:lpstr>Air-cooled diamond</vt:lpstr>
      <vt:lpstr>Eco-Light Reflectors</vt:lpstr>
      <vt:lpstr>Ecotechnics</vt:lpstr>
      <vt:lpstr>CFL</vt:lpstr>
      <vt:lpstr>CFL compared to HID lamps</vt:lpstr>
      <vt:lpstr>CFL</vt:lpstr>
      <vt:lpstr>CFL</vt:lpstr>
      <vt:lpstr>CFL</vt:lpstr>
      <vt:lpstr>Blue, red and purple colour options:</vt:lpstr>
      <vt:lpstr>dual spectrum cfl lamps :</vt:lpstr>
      <vt:lpstr>Optimising CFL Grow Lights</vt:lpstr>
      <vt:lpstr>Eco-Light Reflectors</vt:lpstr>
      <vt:lpstr>Optimising with Eco-Lights</vt:lpstr>
      <vt:lpstr>CFL + HID Lamps</vt:lpstr>
      <vt:lpstr>HID Lamps only</vt:lpstr>
      <vt:lpstr>HID Lamps  + eco-lights</vt:lpstr>
      <vt:lpstr>HID Lamps  + eco-lights</vt:lpstr>
      <vt:lpstr>CFL</vt:lpstr>
      <vt:lpstr>further  information</vt:lpstr>
    </vt:vector>
  </TitlesOfParts>
  <Company>Ecotechnics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Ecotechnics</dc:title>
  <dc:creator>stephen gilbert</dc:creator>
  <cp:lastModifiedBy>stephen gilbert</cp:lastModifiedBy>
  <cp:revision>112</cp:revision>
  <dcterms:created xsi:type="dcterms:W3CDTF">2010-08-23T15:39:23Z</dcterms:created>
  <dcterms:modified xsi:type="dcterms:W3CDTF">2010-10-25T12:19:53Z</dcterms:modified>
</cp:coreProperties>
</file>